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406" r:id="rId2"/>
    <p:sldId id="349" r:id="rId3"/>
    <p:sldId id="350" r:id="rId4"/>
    <p:sldId id="353" r:id="rId5"/>
    <p:sldId id="354" r:id="rId6"/>
    <p:sldId id="351" r:id="rId7"/>
    <p:sldId id="405" r:id="rId8"/>
    <p:sldId id="358" r:id="rId9"/>
    <p:sldId id="360" r:id="rId10"/>
    <p:sldId id="361" r:id="rId11"/>
    <p:sldId id="407" r:id="rId12"/>
    <p:sldId id="362" r:id="rId13"/>
    <p:sldId id="364" r:id="rId14"/>
    <p:sldId id="365" r:id="rId15"/>
    <p:sldId id="366" r:id="rId16"/>
    <p:sldId id="367" r:id="rId17"/>
    <p:sldId id="368" r:id="rId18"/>
    <p:sldId id="369" r:id="rId19"/>
    <p:sldId id="396" r:id="rId20"/>
    <p:sldId id="371" r:id="rId21"/>
    <p:sldId id="408" r:id="rId22"/>
    <p:sldId id="372" r:id="rId23"/>
    <p:sldId id="373" r:id="rId24"/>
    <p:sldId id="374" r:id="rId25"/>
    <p:sldId id="409" r:id="rId26"/>
    <p:sldId id="375" r:id="rId27"/>
    <p:sldId id="376" r:id="rId28"/>
    <p:sldId id="377" r:id="rId29"/>
    <p:sldId id="378" r:id="rId30"/>
    <p:sldId id="410" r:id="rId31"/>
    <p:sldId id="411" r:id="rId32"/>
    <p:sldId id="412" r:id="rId33"/>
    <p:sldId id="379" r:id="rId34"/>
    <p:sldId id="380" r:id="rId35"/>
    <p:sldId id="381" r:id="rId36"/>
    <p:sldId id="382" r:id="rId37"/>
    <p:sldId id="383" r:id="rId38"/>
    <p:sldId id="384" r:id="rId39"/>
    <p:sldId id="385" r:id="rId40"/>
    <p:sldId id="387" r:id="rId41"/>
    <p:sldId id="386" r:id="rId42"/>
    <p:sldId id="388" r:id="rId43"/>
    <p:sldId id="389" r:id="rId44"/>
    <p:sldId id="391" r:id="rId45"/>
    <p:sldId id="393" r:id="rId46"/>
    <p:sldId id="394" r:id="rId47"/>
    <p:sldId id="1169" r:id="rId48"/>
    <p:sldId id="1170" r:id="rId49"/>
    <p:sldId id="1168" r:id="rId50"/>
    <p:sldId id="3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54D37-4C80-4212-8D61-DF757DA31C4B}" v="10" dt="2020-10-18T21:33:11.90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74583" autoAdjust="0"/>
  </p:normalViewPr>
  <p:slideViewPr>
    <p:cSldViewPr>
      <p:cViewPr varScale="1">
        <p:scale>
          <a:sx n="37" d="100"/>
          <a:sy n="37" d="100"/>
        </p:scale>
        <p:origin x="60" y="336"/>
      </p:cViewPr>
      <p:guideLst>
        <p:guide orient="horz" pos="2160"/>
        <p:guide pos="2880"/>
      </p:guideLst>
    </p:cSldViewPr>
  </p:slideViewPr>
  <p:outlineViewPr>
    <p:cViewPr>
      <p:scale>
        <a:sx n="33" d="100"/>
        <a:sy n="33" d="100"/>
      </p:scale>
      <p:origin x="0" y="24552"/>
    </p:cViewPr>
  </p:outlineViewPr>
  <p:notesTextViewPr>
    <p:cViewPr>
      <p:scale>
        <a:sx n="1" d="1"/>
        <a:sy n="1" d="1"/>
      </p:scale>
      <p:origin x="0" y="0"/>
    </p:cViewPr>
  </p:notesTextViewPr>
  <p:sorterViewPr>
    <p:cViewPr>
      <p:scale>
        <a:sx n="66" d="100"/>
        <a:sy n="66" d="100"/>
      </p:scale>
      <p:origin x="0" y="-249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Figueiredo Belchior" userId="35abccac-48e3-47e5-9488-9a93acb05b46" providerId="ADAL" clId="{32754D37-4C80-4212-8D61-DF757DA31C4B}"/>
    <pc:docChg chg="undo custSel addSld delSld modSld modShowInfo">
      <pc:chgData name="Ricardo Figueiredo Belchior" userId="35abccac-48e3-47e5-9488-9a93acb05b46" providerId="ADAL" clId="{32754D37-4C80-4212-8D61-DF757DA31C4B}" dt="2020-10-19T10:22:33.246" v="2733" actId="22"/>
      <pc:docMkLst>
        <pc:docMk/>
      </pc:docMkLst>
      <pc:sldChg chg="modSp add del mod">
        <pc:chgData name="Ricardo Figueiredo Belchior" userId="35abccac-48e3-47e5-9488-9a93acb05b46" providerId="ADAL" clId="{32754D37-4C80-4212-8D61-DF757DA31C4B}" dt="2020-10-18T22:01:52.944" v="2728" actId="20577"/>
        <pc:sldMkLst>
          <pc:docMk/>
          <pc:sldMk cId="2642287571" sldId="304"/>
        </pc:sldMkLst>
        <pc:spChg chg="mod">
          <ac:chgData name="Ricardo Figueiredo Belchior" userId="35abccac-48e3-47e5-9488-9a93acb05b46" providerId="ADAL" clId="{32754D37-4C80-4212-8D61-DF757DA31C4B}" dt="2020-10-18T22:01:52.944" v="2728" actId="20577"/>
          <ac:spMkLst>
            <pc:docMk/>
            <pc:sldMk cId="2642287571" sldId="304"/>
            <ac:spMk id="5" creationId="{00000000-0000-0000-0000-000000000000}"/>
          </ac:spMkLst>
        </pc:spChg>
      </pc:sldChg>
      <pc:sldChg chg="modSp mod">
        <pc:chgData name="Ricardo Figueiredo Belchior" userId="35abccac-48e3-47e5-9488-9a93acb05b46" providerId="ADAL" clId="{32754D37-4C80-4212-8D61-DF757DA31C4B}" dt="2020-10-18T19:52:11.536" v="78" actId="255"/>
        <pc:sldMkLst>
          <pc:docMk/>
          <pc:sldMk cId="965711560" sldId="350"/>
        </pc:sldMkLst>
        <pc:spChg chg="mod">
          <ac:chgData name="Ricardo Figueiredo Belchior" userId="35abccac-48e3-47e5-9488-9a93acb05b46" providerId="ADAL" clId="{32754D37-4C80-4212-8D61-DF757DA31C4B}" dt="2020-10-18T19:50:35.310" v="53" actId="20577"/>
          <ac:spMkLst>
            <pc:docMk/>
            <pc:sldMk cId="965711560" sldId="350"/>
            <ac:spMk id="2" creationId="{00000000-0000-0000-0000-000000000000}"/>
          </ac:spMkLst>
        </pc:spChg>
        <pc:spChg chg="mod">
          <ac:chgData name="Ricardo Figueiredo Belchior" userId="35abccac-48e3-47e5-9488-9a93acb05b46" providerId="ADAL" clId="{32754D37-4C80-4212-8D61-DF757DA31C4B}" dt="2020-10-18T19:52:11.536" v="78" actId="255"/>
          <ac:spMkLst>
            <pc:docMk/>
            <pc:sldMk cId="965711560" sldId="350"/>
            <ac:spMk id="3" creationId="{00000000-0000-0000-0000-000000000000}"/>
          </ac:spMkLst>
        </pc:spChg>
      </pc:sldChg>
      <pc:sldChg chg="modSp mod">
        <pc:chgData name="Ricardo Figueiredo Belchior" userId="35abccac-48e3-47e5-9488-9a93acb05b46" providerId="ADAL" clId="{32754D37-4C80-4212-8D61-DF757DA31C4B}" dt="2020-10-18T19:54:04.293" v="94" actId="255"/>
        <pc:sldMkLst>
          <pc:docMk/>
          <pc:sldMk cId="811449678" sldId="351"/>
        </pc:sldMkLst>
        <pc:spChg chg="mod">
          <ac:chgData name="Ricardo Figueiredo Belchior" userId="35abccac-48e3-47e5-9488-9a93acb05b46" providerId="ADAL" clId="{32754D37-4C80-4212-8D61-DF757DA31C4B}" dt="2020-10-18T19:54:04.293" v="94" actId="255"/>
          <ac:spMkLst>
            <pc:docMk/>
            <pc:sldMk cId="811449678" sldId="351"/>
            <ac:spMk id="2" creationId="{00000000-0000-0000-0000-000000000000}"/>
          </ac:spMkLst>
        </pc:spChg>
      </pc:sldChg>
      <pc:sldChg chg="modSp mod">
        <pc:chgData name="Ricardo Figueiredo Belchior" userId="35abccac-48e3-47e5-9488-9a93acb05b46" providerId="ADAL" clId="{32754D37-4C80-4212-8D61-DF757DA31C4B}" dt="2020-10-18T19:52:57.598" v="88" actId="20577"/>
        <pc:sldMkLst>
          <pc:docMk/>
          <pc:sldMk cId="1374046614" sldId="353"/>
        </pc:sldMkLst>
        <pc:spChg chg="mod">
          <ac:chgData name="Ricardo Figueiredo Belchior" userId="35abccac-48e3-47e5-9488-9a93acb05b46" providerId="ADAL" clId="{32754D37-4C80-4212-8D61-DF757DA31C4B}" dt="2020-10-18T19:52:57.598" v="88" actId="20577"/>
          <ac:spMkLst>
            <pc:docMk/>
            <pc:sldMk cId="1374046614" sldId="353"/>
            <ac:spMk id="3" creationId="{00000000-0000-0000-0000-000000000000}"/>
          </ac:spMkLst>
        </pc:spChg>
      </pc:sldChg>
      <pc:sldChg chg="addSp modSp mod">
        <pc:chgData name="Ricardo Figueiredo Belchior" userId="35abccac-48e3-47e5-9488-9a93acb05b46" providerId="ADAL" clId="{32754D37-4C80-4212-8D61-DF757DA31C4B}" dt="2020-10-18T20:18:21.832" v="275" actId="1076"/>
        <pc:sldMkLst>
          <pc:docMk/>
          <pc:sldMk cId="1830057982" sldId="354"/>
        </pc:sldMkLst>
        <pc:spChg chg="mod">
          <ac:chgData name="Ricardo Figueiredo Belchior" userId="35abccac-48e3-47e5-9488-9a93acb05b46" providerId="ADAL" clId="{32754D37-4C80-4212-8D61-DF757DA31C4B}" dt="2020-10-18T19:53:31.134" v="92" actId="6549"/>
          <ac:spMkLst>
            <pc:docMk/>
            <pc:sldMk cId="1830057982" sldId="354"/>
            <ac:spMk id="2" creationId="{00000000-0000-0000-0000-000000000000}"/>
          </ac:spMkLst>
        </pc:spChg>
        <pc:spChg chg="add mod">
          <ac:chgData name="Ricardo Figueiredo Belchior" userId="35abccac-48e3-47e5-9488-9a93acb05b46" providerId="ADAL" clId="{32754D37-4C80-4212-8D61-DF757DA31C4B}" dt="2020-10-18T20:18:21.832" v="275" actId="1076"/>
          <ac:spMkLst>
            <pc:docMk/>
            <pc:sldMk cId="1830057982" sldId="354"/>
            <ac:spMk id="4" creationId="{55C01DBC-5592-40EC-86C7-7C7BC09716EB}"/>
          </ac:spMkLst>
        </pc:spChg>
        <pc:picChg chg="mod">
          <ac:chgData name="Ricardo Figueiredo Belchior" userId="35abccac-48e3-47e5-9488-9a93acb05b46" providerId="ADAL" clId="{32754D37-4C80-4212-8D61-DF757DA31C4B}" dt="2020-10-18T19:53:38.302" v="93" actId="14100"/>
          <ac:picMkLst>
            <pc:docMk/>
            <pc:sldMk cId="1830057982" sldId="354"/>
            <ac:picMk id="5" creationId="{00000000-0000-0000-0000-000000000000}"/>
          </ac:picMkLst>
        </pc:picChg>
      </pc:sldChg>
      <pc:sldChg chg="modSp mod">
        <pc:chgData name="Ricardo Figueiredo Belchior" userId="35abccac-48e3-47e5-9488-9a93acb05b46" providerId="ADAL" clId="{32754D37-4C80-4212-8D61-DF757DA31C4B}" dt="2020-10-18T19:54:31.343" v="98" actId="1076"/>
        <pc:sldMkLst>
          <pc:docMk/>
          <pc:sldMk cId="969739050" sldId="358"/>
        </pc:sldMkLst>
        <pc:spChg chg="mod">
          <ac:chgData name="Ricardo Figueiredo Belchior" userId="35abccac-48e3-47e5-9488-9a93acb05b46" providerId="ADAL" clId="{32754D37-4C80-4212-8D61-DF757DA31C4B}" dt="2020-10-18T19:54:26.773" v="97" actId="14100"/>
          <ac:spMkLst>
            <pc:docMk/>
            <pc:sldMk cId="969739050" sldId="358"/>
            <ac:spMk id="2" creationId="{00000000-0000-0000-0000-000000000000}"/>
          </ac:spMkLst>
        </pc:spChg>
        <pc:spChg chg="mod">
          <ac:chgData name="Ricardo Figueiredo Belchior" userId="35abccac-48e3-47e5-9488-9a93acb05b46" providerId="ADAL" clId="{32754D37-4C80-4212-8D61-DF757DA31C4B}" dt="2020-10-18T19:54:31.343" v="98" actId="1076"/>
          <ac:spMkLst>
            <pc:docMk/>
            <pc:sldMk cId="969739050" sldId="358"/>
            <ac:spMk id="5" creationId="{00000000-0000-0000-0000-000000000000}"/>
          </ac:spMkLst>
        </pc:spChg>
      </pc:sldChg>
      <pc:sldChg chg="modSp mod">
        <pc:chgData name="Ricardo Figueiredo Belchior" userId="35abccac-48e3-47e5-9488-9a93acb05b46" providerId="ADAL" clId="{32754D37-4C80-4212-8D61-DF757DA31C4B}" dt="2020-10-18T19:54:54.024" v="105" actId="14100"/>
        <pc:sldMkLst>
          <pc:docMk/>
          <pc:sldMk cId="815143962" sldId="360"/>
        </pc:sldMkLst>
        <pc:spChg chg="mod">
          <ac:chgData name="Ricardo Figueiredo Belchior" userId="35abccac-48e3-47e5-9488-9a93acb05b46" providerId="ADAL" clId="{32754D37-4C80-4212-8D61-DF757DA31C4B}" dt="2020-10-18T19:54:54.024" v="105" actId="14100"/>
          <ac:spMkLst>
            <pc:docMk/>
            <pc:sldMk cId="815143962" sldId="360"/>
            <ac:spMk id="2" creationId="{00000000-0000-0000-0000-000000000000}"/>
          </ac:spMkLst>
        </pc:spChg>
        <pc:graphicFrameChg chg="mod modGraphic">
          <ac:chgData name="Ricardo Figueiredo Belchior" userId="35abccac-48e3-47e5-9488-9a93acb05b46" providerId="ADAL" clId="{32754D37-4C80-4212-8D61-DF757DA31C4B}" dt="2020-10-18T19:54:48.313" v="104" actId="14100"/>
          <ac:graphicFrameMkLst>
            <pc:docMk/>
            <pc:sldMk cId="815143962" sldId="360"/>
            <ac:graphicFrameMk id="6" creationId="{00000000-0000-0000-0000-000000000000}"/>
          </ac:graphicFrameMkLst>
        </pc:graphicFrameChg>
      </pc:sldChg>
      <pc:sldChg chg="modSp mod">
        <pc:chgData name="Ricardo Figueiredo Belchior" userId="35abccac-48e3-47e5-9488-9a93acb05b46" providerId="ADAL" clId="{32754D37-4C80-4212-8D61-DF757DA31C4B}" dt="2020-10-18T20:12:11.381" v="239" actId="6549"/>
        <pc:sldMkLst>
          <pc:docMk/>
          <pc:sldMk cId="1961971785" sldId="361"/>
        </pc:sldMkLst>
        <pc:spChg chg="mod">
          <ac:chgData name="Ricardo Figueiredo Belchior" userId="35abccac-48e3-47e5-9488-9a93acb05b46" providerId="ADAL" clId="{32754D37-4C80-4212-8D61-DF757DA31C4B}" dt="2020-10-18T19:55:02.995" v="106" actId="255"/>
          <ac:spMkLst>
            <pc:docMk/>
            <pc:sldMk cId="1961971785" sldId="361"/>
            <ac:spMk id="2" creationId="{00000000-0000-0000-0000-000000000000}"/>
          </ac:spMkLst>
        </pc:spChg>
        <pc:spChg chg="mod">
          <ac:chgData name="Ricardo Figueiredo Belchior" userId="35abccac-48e3-47e5-9488-9a93acb05b46" providerId="ADAL" clId="{32754D37-4C80-4212-8D61-DF757DA31C4B}" dt="2020-10-18T20:12:11.381" v="239" actId="6549"/>
          <ac:spMkLst>
            <pc:docMk/>
            <pc:sldMk cId="1961971785" sldId="361"/>
            <ac:spMk id="5" creationId="{00000000-0000-0000-0000-000000000000}"/>
          </ac:spMkLst>
        </pc:spChg>
      </pc:sldChg>
      <pc:sldChg chg="modSp mod">
        <pc:chgData name="Ricardo Figueiredo Belchior" userId="35abccac-48e3-47e5-9488-9a93acb05b46" providerId="ADAL" clId="{32754D37-4C80-4212-8D61-DF757DA31C4B}" dt="2020-10-18T20:12:22.601" v="240" actId="122"/>
        <pc:sldMkLst>
          <pc:docMk/>
          <pc:sldMk cId="1823384435" sldId="362"/>
        </pc:sldMkLst>
        <pc:spChg chg="mod">
          <ac:chgData name="Ricardo Figueiredo Belchior" userId="35abccac-48e3-47e5-9488-9a93acb05b46" providerId="ADAL" clId="{32754D37-4C80-4212-8D61-DF757DA31C4B}" dt="2020-10-18T20:12:22.601" v="240" actId="122"/>
          <ac:spMkLst>
            <pc:docMk/>
            <pc:sldMk cId="1823384435" sldId="362"/>
            <ac:spMk id="2" creationId="{00000000-0000-0000-0000-000000000000}"/>
          </ac:spMkLst>
        </pc:spChg>
      </pc:sldChg>
      <pc:sldChg chg="modSp mod">
        <pc:chgData name="Ricardo Figueiredo Belchior" userId="35abccac-48e3-47e5-9488-9a93acb05b46" providerId="ADAL" clId="{32754D37-4C80-4212-8D61-DF757DA31C4B}" dt="2020-10-18T19:55:26.544" v="111" actId="255"/>
        <pc:sldMkLst>
          <pc:docMk/>
          <pc:sldMk cId="1237058477" sldId="364"/>
        </pc:sldMkLst>
        <pc:spChg chg="mod">
          <ac:chgData name="Ricardo Figueiredo Belchior" userId="35abccac-48e3-47e5-9488-9a93acb05b46" providerId="ADAL" clId="{32754D37-4C80-4212-8D61-DF757DA31C4B}" dt="2020-10-18T19:55:26.544" v="111" actId="255"/>
          <ac:spMkLst>
            <pc:docMk/>
            <pc:sldMk cId="1237058477" sldId="364"/>
            <ac:spMk id="2" creationId="{00000000-0000-0000-0000-000000000000}"/>
          </ac:spMkLst>
        </pc:spChg>
      </pc:sldChg>
      <pc:sldChg chg="modSp mod">
        <pc:chgData name="Ricardo Figueiredo Belchior" userId="35abccac-48e3-47e5-9488-9a93acb05b46" providerId="ADAL" clId="{32754D37-4C80-4212-8D61-DF757DA31C4B}" dt="2020-10-18T20:12:46.416" v="241" actId="122"/>
        <pc:sldMkLst>
          <pc:docMk/>
          <pc:sldMk cId="1373807134" sldId="365"/>
        </pc:sldMkLst>
        <pc:spChg chg="mod">
          <ac:chgData name="Ricardo Figueiredo Belchior" userId="35abccac-48e3-47e5-9488-9a93acb05b46" providerId="ADAL" clId="{32754D37-4C80-4212-8D61-DF757DA31C4B}" dt="2020-10-18T20:12:46.416" v="241" actId="122"/>
          <ac:spMkLst>
            <pc:docMk/>
            <pc:sldMk cId="1373807134" sldId="365"/>
            <ac:spMk id="2" creationId="{00000000-0000-0000-0000-000000000000}"/>
          </ac:spMkLst>
        </pc:spChg>
      </pc:sldChg>
      <pc:sldChg chg="modSp mod">
        <pc:chgData name="Ricardo Figueiredo Belchior" userId="35abccac-48e3-47e5-9488-9a93acb05b46" providerId="ADAL" clId="{32754D37-4C80-4212-8D61-DF757DA31C4B}" dt="2020-10-18T19:55:42.384" v="115" actId="255"/>
        <pc:sldMkLst>
          <pc:docMk/>
          <pc:sldMk cId="2050981617" sldId="366"/>
        </pc:sldMkLst>
        <pc:spChg chg="mod">
          <ac:chgData name="Ricardo Figueiredo Belchior" userId="35abccac-48e3-47e5-9488-9a93acb05b46" providerId="ADAL" clId="{32754D37-4C80-4212-8D61-DF757DA31C4B}" dt="2020-10-18T19:55:42.384" v="115" actId="255"/>
          <ac:spMkLst>
            <pc:docMk/>
            <pc:sldMk cId="2050981617" sldId="366"/>
            <ac:spMk id="2" creationId="{00000000-0000-0000-0000-000000000000}"/>
          </ac:spMkLst>
        </pc:spChg>
      </pc:sldChg>
      <pc:sldChg chg="modSp mod">
        <pc:chgData name="Ricardo Figueiredo Belchior" userId="35abccac-48e3-47e5-9488-9a93acb05b46" providerId="ADAL" clId="{32754D37-4C80-4212-8D61-DF757DA31C4B}" dt="2020-10-18T20:13:16.219" v="246" actId="948"/>
        <pc:sldMkLst>
          <pc:docMk/>
          <pc:sldMk cId="1051858094" sldId="367"/>
        </pc:sldMkLst>
        <pc:spChg chg="mod">
          <ac:chgData name="Ricardo Figueiredo Belchior" userId="35abccac-48e3-47e5-9488-9a93acb05b46" providerId="ADAL" clId="{32754D37-4C80-4212-8D61-DF757DA31C4B}" dt="2020-10-18T19:55:53.193" v="116" actId="255"/>
          <ac:spMkLst>
            <pc:docMk/>
            <pc:sldMk cId="1051858094" sldId="367"/>
            <ac:spMk id="2" creationId="{00000000-0000-0000-0000-000000000000}"/>
          </ac:spMkLst>
        </pc:spChg>
        <pc:spChg chg="mod">
          <ac:chgData name="Ricardo Figueiredo Belchior" userId="35abccac-48e3-47e5-9488-9a93acb05b46" providerId="ADAL" clId="{32754D37-4C80-4212-8D61-DF757DA31C4B}" dt="2020-10-18T20:13:16.219" v="246" actId="948"/>
          <ac:spMkLst>
            <pc:docMk/>
            <pc:sldMk cId="1051858094" sldId="367"/>
            <ac:spMk id="5" creationId="{00000000-0000-0000-0000-000000000000}"/>
          </ac:spMkLst>
        </pc:spChg>
      </pc:sldChg>
      <pc:sldChg chg="modSp mod">
        <pc:chgData name="Ricardo Figueiredo Belchior" userId="35abccac-48e3-47e5-9488-9a93acb05b46" providerId="ADAL" clId="{32754D37-4C80-4212-8D61-DF757DA31C4B}" dt="2020-10-18T19:56:06.014" v="120" actId="14100"/>
        <pc:sldMkLst>
          <pc:docMk/>
          <pc:sldMk cId="1342375334" sldId="368"/>
        </pc:sldMkLst>
        <pc:spChg chg="mod">
          <ac:chgData name="Ricardo Figueiredo Belchior" userId="35abccac-48e3-47e5-9488-9a93acb05b46" providerId="ADAL" clId="{32754D37-4C80-4212-8D61-DF757DA31C4B}" dt="2020-10-18T19:56:06.014" v="120" actId="14100"/>
          <ac:spMkLst>
            <pc:docMk/>
            <pc:sldMk cId="1342375334" sldId="368"/>
            <ac:spMk id="2" creationId="{00000000-0000-0000-0000-000000000000}"/>
          </ac:spMkLst>
        </pc:spChg>
        <pc:picChg chg="mod">
          <ac:chgData name="Ricardo Figueiredo Belchior" userId="35abccac-48e3-47e5-9488-9a93acb05b46" providerId="ADAL" clId="{32754D37-4C80-4212-8D61-DF757DA31C4B}" dt="2020-10-18T19:56:02.650" v="119" actId="1076"/>
          <ac:picMkLst>
            <pc:docMk/>
            <pc:sldMk cId="1342375334" sldId="368"/>
            <ac:picMk id="5" creationId="{00000000-0000-0000-0000-000000000000}"/>
          </ac:picMkLst>
        </pc:picChg>
      </pc:sldChg>
      <pc:sldChg chg="modSp mod">
        <pc:chgData name="Ricardo Figueiredo Belchior" userId="35abccac-48e3-47e5-9488-9a93acb05b46" providerId="ADAL" clId="{32754D37-4C80-4212-8D61-DF757DA31C4B}" dt="2020-10-18T19:56:18.232" v="124" actId="1076"/>
        <pc:sldMkLst>
          <pc:docMk/>
          <pc:sldMk cId="516677314" sldId="369"/>
        </pc:sldMkLst>
        <pc:spChg chg="mod">
          <ac:chgData name="Ricardo Figueiredo Belchior" userId="35abccac-48e3-47e5-9488-9a93acb05b46" providerId="ADAL" clId="{32754D37-4C80-4212-8D61-DF757DA31C4B}" dt="2020-10-18T19:56:14.268" v="123" actId="14100"/>
          <ac:spMkLst>
            <pc:docMk/>
            <pc:sldMk cId="516677314" sldId="369"/>
            <ac:spMk id="2" creationId="{00000000-0000-0000-0000-000000000000}"/>
          </ac:spMkLst>
        </pc:spChg>
        <pc:picChg chg="mod">
          <ac:chgData name="Ricardo Figueiredo Belchior" userId="35abccac-48e3-47e5-9488-9a93acb05b46" providerId="ADAL" clId="{32754D37-4C80-4212-8D61-DF757DA31C4B}" dt="2020-10-18T19:56:18.232" v="124" actId="1076"/>
          <ac:picMkLst>
            <pc:docMk/>
            <pc:sldMk cId="516677314" sldId="369"/>
            <ac:picMk id="7" creationId="{00000000-0000-0000-0000-000000000000}"/>
          </ac:picMkLst>
        </pc:picChg>
      </pc:sldChg>
      <pc:sldChg chg="modSp mod">
        <pc:chgData name="Ricardo Figueiredo Belchior" userId="35abccac-48e3-47e5-9488-9a93acb05b46" providerId="ADAL" clId="{32754D37-4C80-4212-8D61-DF757DA31C4B}" dt="2020-10-18T19:57:35.353" v="148" actId="14100"/>
        <pc:sldMkLst>
          <pc:docMk/>
          <pc:sldMk cId="512957394" sldId="371"/>
        </pc:sldMkLst>
        <pc:spChg chg="mod">
          <ac:chgData name="Ricardo Figueiredo Belchior" userId="35abccac-48e3-47e5-9488-9a93acb05b46" providerId="ADAL" clId="{32754D37-4C80-4212-8D61-DF757DA31C4B}" dt="2020-10-18T19:57:35.353" v="148" actId="14100"/>
          <ac:spMkLst>
            <pc:docMk/>
            <pc:sldMk cId="512957394" sldId="371"/>
            <ac:spMk id="2" creationId="{00000000-0000-0000-0000-000000000000}"/>
          </ac:spMkLst>
        </pc:spChg>
      </pc:sldChg>
      <pc:sldChg chg="modSp mod">
        <pc:chgData name="Ricardo Figueiredo Belchior" userId="35abccac-48e3-47e5-9488-9a93acb05b46" providerId="ADAL" clId="{32754D37-4C80-4212-8D61-DF757DA31C4B}" dt="2020-10-18T19:58:07.629" v="150" actId="20577"/>
        <pc:sldMkLst>
          <pc:docMk/>
          <pc:sldMk cId="994546715" sldId="372"/>
        </pc:sldMkLst>
        <pc:spChg chg="mod">
          <ac:chgData name="Ricardo Figueiredo Belchior" userId="35abccac-48e3-47e5-9488-9a93acb05b46" providerId="ADAL" clId="{32754D37-4C80-4212-8D61-DF757DA31C4B}" dt="2020-10-18T19:58:07.629" v="150" actId="20577"/>
          <ac:spMkLst>
            <pc:docMk/>
            <pc:sldMk cId="994546715" sldId="372"/>
            <ac:spMk id="2" creationId="{00000000-0000-0000-0000-000000000000}"/>
          </ac:spMkLst>
        </pc:spChg>
      </pc:sldChg>
      <pc:sldChg chg="addSp modSp mod">
        <pc:chgData name="Ricardo Figueiredo Belchior" userId="35abccac-48e3-47e5-9488-9a93acb05b46" providerId="ADAL" clId="{32754D37-4C80-4212-8D61-DF757DA31C4B}" dt="2020-10-18T20:19:48.164" v="278" actId="1076"/>
        <pc:sldMkLst>
          <pc:docMk/>
          <pc:sldMk cId="1087925592" sldId="373"/>
        </pc:sldMkLst>
        <pc:spChg chg="mod">
          <ac:chgData name="Ricardo Figueiredo Belchior" userId="35abccac-48e3-47e5-9488-9a93acb05b46" providerId="ADAL" clId="{32754D37-4C80-4212-8D61-DF757DA31C4B}" dt="2020-10-18T19:58:18.519" v="153" actId="14100"/>
          <ac:spMkLst>
            <pc:docMk/>
            <pc:sldMk cId="1087925592" sldId="373"/>
            <ac:spMk id="2" creationId="{00000000-0000-0000-0000-000000000000}"/>
          </ac:spMkLst>
        </pc:spChg>
        <pc:spChg chg="add mod">
          <ac:chgData name="Ricardo Figueiredo Belchior" userId="35abccac-48e3-47e5-9488-9a93acb05b46" providerId="ADAL" clId="{32754D37-4C80-4212-8D61-DF757DA31C4B}" dt="2020-10-18T20:19:48.164" v="278" actId="1076"/>
          <ac:spMkLst>
            <pc:docMk/>
            <pc:sldMk cId="1087925592" sldId="373"/>
            <ac:spMk id="4" creationId="{10FF2FA4-DC4B-4D81-8B83-EBB0A77C2852}"/>
          </ac:spMkLst>
        </pc:spChg>
      </pc:sldChg>
      <pc:sldChg chg="modSp mod">
        <pc:chgData name="Ricardo Figueiredo Belchior" userId="35abccac-48e3-47e5-9488-9a93acb05b46" providerId="ADAL" clId="{32754D37-4C80-4212-8D61-DF757DA31C4B}" dt="2020-10-18T19:59:05.516" v="161" actId="255"/>
        <pc:sldMkLst>
          <pc:docMk/>
          <pc:sldMk cId="507184446" sldId="374"/>
        </pc:sldMkLst>
        <pc:spChg chg="mod">
          <ac:chgData name="Ricardo Figueiredo Belchior" userId="35abccac-48e3-47e5-9488-9a93acb05b46" providerId="ADAL" clId="{32754D37-4C80-4212-8D61-DF757DA31C4B}" dt="2020-10-18T19:58:53.740" v="160" actId="14100"/>
          <ac:spMkLst>
            <pc:docMk/>
            <pc:sldMk cId="507184446" sldId="374"/>
            <ac:spMk id="2" creationId="{00000000-0000-0000-0000-000000000000}"/>
          </ac:spMkLst>
        </pc:spChg>
        <pc:spChg chg="mod">
          <ac:chgData name="Ricardo Figueiredo Belchior" userId="35abccac-48e3-47e5-9488-9a93acb05b46" providerId="ADAL" clId="{32754D37-4C80-4212-8D61-DF757DA31C4B}" dt="2020-10-18T19:59:05.516" v="161" actId="255"/>
          <ac:spMkLst>
            <pc:docMk/>
            <pc:sldMk cId="507184446" sldId="374"/>
            <ac:spMk id="5" creationId="{00000000-0000-0000-0000-000000000000}"/>
          </ac:spMkLst>
        </pc:spChg>
      </pc:sldChg>
      <pc:sldChg chg="modSp mod">
        <pc:chgData name="Ricardo Figueiredo Belchior" userId="35abccac-48e3-47e5-9488-9a93acb05b46" providerId="ADAL" clId="{32754D37-4C80-4212-8D61-DF757DA31C4B}" dt="2020-10-18T19:59:33.774" v="163" actId="255"/>
        <pc:sldMkLst>
          <pc:docMk/>
          <pc:sldMk cId="600473937" sldId="375"/>
        </pc:sldMkLst>
        <pc:spChg chg="mod">
          <ac:chgData name="Ricardo Figueiredo Belchior" userId="35abccac-48e3-47e5-9488-9a93acb05b46" providerId="ADAL" clId="{32754D37-4C80-4212-8D61-DF757DA31C4B}" dt="2020-10-18T19:59:33.774" v="163" actId="255"/>
          <ac:spMkLst>
            <pc:docMk/>
            <pc:sldMk cId="600473937" sldId="375"/>
            <ac:spMk id="5" creationId="{00000000-0000-0000-0000-000000000000}"/>
          </ac:spMkLst>
        </pc:spChg>
      </pc:sldChg>
      <pc:sldChg chg="modSp mod">
        <pc:chgData name="Ricardo Figueiredo Belchior" userId="35abccac-48e3-47e5-9488-9a93acb05b46" providerId="ADAL" clId="{32754D37-4C80-4212-8D61-DF757DA31C4B}" dt="2020-10-18T20:14:04.876" v="249" actId="255"/>
        <pc:sldMkLst>
          <pc:docMk/>
          <pc:sldMk cId="186775587" sldId="376"/>
        </pc:sldMkLst>
        <pc:spChg chg="mod">
          <ac:chgData name="Ricardo Figueiredo Belchior" userId="35abccac-48e3-47e5-9488-9a93acb05b46" providerId="ADAL" clId="{32754D37-4C80-4212-8D61-DF757DA31C4B}" dt="2020-10-18T20:14:04.876" v="249" actId="255"/>
          <ac:spMkLst>
            <pc:docMk/>
            <pc:sldMk cId="186775587" sldId="376"/>
            <ac:spMk id="5" creationId="{00000000-0000-0000-0000-000000000000}"/>
          </ac:spMkLst>
        </pc:spChg>
      </pc:sldChg>
      <pc:sldChg chg="modSp mod">
        <pc:chgData name="Ricardo Figueiredo Belchior" userId="35abccac-48e3-47e5-9488-9a93acb05b46" providerId="ADAL" clId="{32754D37-4C80-4212-8D61-DF757DA31C4B}" dt="2020-10-18T20:14:11.587" v="250" actId="255"/>
        <pc:sldMkLst>
          <pc:docMk/>
          <pc:sldMk cId="1982002321" sldId="377"/>
        </pc:sldMkLst>
        <pc:spChg chg="mod">
          <ac:chgData name="Ricardo Figueiredo Belchior" userId="35abccac-48e3-47e5-9488-9a93acb05b46" providerId="ADAL" clId="{32754D37-4C80-4212-8D61-DF757DA31C4B}" dt="2020-10-18T20:14:11.587" v="250" actId="255"/>
          <ac:spMkLst>
            <pc:docMk/>
            <pc:sldMk cId="1982002321" sldId="377"/>
            <ac:spMk id="6" creationId="{00000000-0000-0000-0000-000000000000}"/>
          </ac:spMkLst>
        </pc:spChg>
      </pc:sldChg>
      <pc:sldChg chg="modSp mod">
        <pc:chgData name="Ricardo Figueiredo Belchior" userId="35abccac-48e3-47e5-9488-9a93acb05b46" providerId="ADAL" clId="{32754D37-4C80-4212-8D61-DF757DA31C4B}" dt="2020-10-18T20:00:48.825" v="169" actId="114"/>
        <pc:sldMkLst>
          <pc:docMk/>
          <pc:sldMk cId="79761560" sldId="378"/>
        </pc:sldMkLst>
        <pc:spChg chg="mod">
          <ac:chgData name="Ricardo Figueiredo Belchior" userId="35abccac-48e3-47e5-9488-9a93acb05b46" providerId="ADAL" clId="{32754D37-4C80-4212-8D61-DF757DA31C4B}" dt="2020-10-18T20:00:48.825" v="169" actId="114"/>
          <ac:spMkLst>
            <pc:docMk/>
            <pc:sldMk cId="79761560" sldId="378"/>
            <ac:spMk id="2" creationId="{00000000-0000-0000-0000-000000000000}"/>
          </ac:spMkLst>
        </pc:spChg>
      </pc:sldChg>
      <pc:sldChg chg="modSp mod">
        <pc:chgData name="Ricardo Figueiredo Belchior" userId="35abccac-48e3-47e5-9488-9a93acb05b46" providerId="ADAL" clId="{32754D37-4C80-4212-8D61-DF757DA31C4B}" dt="2020-10-18T20:14:39.973" v="255" actId="20577"/>
        <pc:sldMkLst>
          <pc:docMk/>
          <pc:sldMk cId="1075173914" sldId="379"/>
        </pc:sldMkLst>
        <pc:spChg chg="mod">
          <ac:chgData name="Ricardo Figueiredo Belchior" userId="35abccac-48e3-47e5-9488-9a93acb05b46" providerId="ADAL" clId="{32754D37-4C80-4212-8D61-DF757DA31C4B}" dt="2020-10-18T20:14:39.973" v="255" actId="20577"/>
          <ac:spMkLst>
            <pc:docMk/>
            <pc:sldMk cId="1075173914" sldId="379"/>
            <ac:spMk id="5" creationId="{00000000-0000-0000-0000-000000000000}"/>
          </ac:spMkLst>
        </pc:spChg>
      </pc:sldChg>
      <pc:sldChg chg="modSp mod">
        <pc:chgData name="Ricardo Figueiredo Belchior" userId="35abccac-48e3-47e5-9488-9a93acb05b46" providerId="ADAL" clId="{32754D37-4C80-4212-8D61-DF757DA31C4B}" dt="2020-10-18T20:02:51.233" v="186" actId="14100"/>
        <pc:sldMkLst>
          <pc:docMk/>
          <pc:sldMk cId="1777459194" sldId="380"/>
        </pc:sldMkLst>
        <pc:spChg chg="mod">
          <ac:chgData name="Ricardo Figueiredo Belchior" userId="35abccac-48e3-47e5-9488-9a93acb05b46" providerId="ADAL" clId="{32754D37-4C80-4212-8D61-DF757DA31C4B}" dt="2020-10-18T20:02:46.557" v="185" actId="20577"/>
          <ac:spMkLst>
            <pc:docMk/>
            <pc:sldMk cId="1777459194" sldId="380"/>
            <ac:spMk id="2" creationId="{00000000-0000-0000-0000-000000000000}"/>
          </ac:spMkLst>
        </pc:spChg>
        <pc:spChg chg="mod">
          <ac:chgData name="Ricardo Figueiredo Belchior" userId="35abccac-48e3-47e5-9488-9a93acb05b46" providerId="ADAL" clId="{32754D37-4C80-4212-8D61-DF757DA31C4B}" dt="2020-10-18T20:02:51.233" v="186" actId="14100"/>
          <ac:spMkLst>
            <pc:docMk/>
            <pc:sldMk cId="1777459194" sldId="380"/>
            <ac:spMk id="3" creationId="{00000000-0000-0000-0000-000000000000}"/>
          </ac:spMkLst>
        </pc:spChg>
      </pc:sldChg>
      <pc:sldChg chg="modSp mod">
        <pc:chgData name="Ricardo Figueiredo Belchior" userId="35abccac-48e3-47e5-9488-9a93acb05b46" providerId="ADAL" clId="{32754D37-4C80-4212-8D61-DF757DA31C4B}" dt="2020-10-18T20:03:15.619" v="194" actId="14100"/>
        <pc:sldMkLst>
          <pc:docMk/>
          <pc:sldMk cId="1463619574" sldId="381"/>
        </pc:sldMkLst>
        <pc:spChg chg="mod">
          <ac:chgData name="Ricardo Figueiredo Belchior" userId="35abccac-48e3-47e5-9488-9a93acb05b46" providerId="ADAL" clId="{32754D37-4C80-4212-8D61-DF757DA31C4B}" dt="2020-10-18T20:03:15.619" v="194" actId="14100"/>
          <ac:spMkLst>
            <pc:docMk/>
            <pc:sldMk cId="1463619574" sldId="381"/>
            <ac:spMk id="2" creationId="{00000000-0000-0000-0000-000000000000}"/>
          </ac:spMkLst>
        </pc:spChg>
      </pc:sldChg>
      <pc:sldChg chg="modSp mod">
        <pc:chgData name="Ricardo Figueiredo Belchior" userId="35abccac-48e3-47e5-9488-9a93acb05b46" providerId="ADAL" clId="{32754D37-4C80-4212-8D61-DF757DA31C4B}" dt="2020-10-18T20:03:31.189" v="200" actId="20577"/>
        <pc:sldMkLst>
          <pc:docMk/>
          <pc:sldMk cId="894003259" sldId="382"/>
        </pc:sldMkLst>
        <pc:spChg chg="mod">
          <ac:chgData name="Ricardo Figueiredo Belchior" userId="35abccac-48e3-47e5-9488-9a93acb05b46" providerId="ADAL" clId="{32754D37-4C80-4212-8D61-DF757DA31C4B}" dt="2020-10-18T20:03:31.189" v="200" actId="20577"/>
          <ac:spMkLst>
            <pc:docMk/>
            <pc:sldMk cId="894003259" sldId="382"/>
            <ac:spMk id="2" creationId="{00000000-0000-0000-0000-000000000000}"/>
          </ac:spMkLst>
        </pc:spChg>
      </pc:sldChg>
      <pc:sldChg chg="modSp mod">
        <pc:chgData name="Ricardo Figueiredo Belchior" userId="35abccac-48e3-47e5-9488-9a93acb05b46" providerId="ADAL" clId="{32754D37-4C80-4212-8D61-DF757DA31C4B}" dt="2020-10-18T20:05:00.565" v="205" actId="14100"/>
        <pc:sldMkLst>
          <pc:docMk/>
          <pc:sldMk cId="984724447" sldId="383"/>
        </pc:sldMkLst>
        <pc:spChg chg="mod">
          <ac:chgData name="Ricardo Figueiredo Belchior" userId="35abccac-48e3-47e5-9488-9a93acb05b46" providerId="ADAL" clId="{32754D37-4C80-4212-8D61-DF757DA31C4B}" dt="2020-10-18T20:05:00.565" v="205" actId="14100"/>
          <ac:spMkLst>
            <pc:docMk/>
            <pc:sldMk cId="984724447" sldId="383"/>
            <ac:spMk id="2" creationId="{00000000-0000-0000-0000-000000000000}"/>
          </ac:spMkLst>
        </pc:spChg>
      </pc:sldChg>
      <pc:sldChg chg="modSp mod">
        <pc:chgData name="Ricardo Figueiredo Belchior" userId="35abccac-48e3-47e5-9488-9a93acb05b46" providerId="ADAL" clId="{32754D37-4C80-4212-8D61-DF757DA31C4B}" dt="2020-10-18T20:06:05.874" v="209" actId="14100"/>
        <pc:sldMkLst>
          <pc:docMk/>
          <pc:sldMk cId="1356790824" sldId="384"/>
        </pc:sldMkLst>
        <pc:spChg chg="mod">
          <ac:chgData name="Ricardo Figueiredo Belchior" userId="35abccac-48e3-47e5-9488-9a93acb05b46" providerId="ADAL" clId="{32754D37-4C80-4212-8D61-DF757DA31C4B}" dt="2020-10-18T20:06:05.874" v="209" actId="14100"/>
          <ac:spMkLst>
            <pc:docMk/>
            <pc:sldMk cId="1356790824" sldId="384"/>
            <ac:spMk id="3" creationId="{00000000-0000-0000-0000-000000000000}"/>
          </ac:spMkLst>
        </pc:spChg>
      </pc:sldChg>
      <pc:sldChg chg="modSp mod">
        <pc:chgData name="Ricardo Figueiredo Belchior" userId="35abccac-48e3-47e5-9488-9a93acb05b46" providerId="ADAL" clId="{32754D37-4C80-4212-8D61-DF757DA31C4B}" dt="2020-10-18T20:07:23.173" v="237" actId="1076"/>
        <pc:sldMkLst>
          <pc:docMk/>
          <pc:sldMk cId="739322512" sldId="385"/>
        </pc:sldMkLst>
        <pc:spChg chg="mod">
          <ac:chgData name="Ricardo Figueiredo Belchior" userId="35abccac-48e3-47e5-9488-9a93acb05b46" providerId="ADAL" clId="{32754D37-4C80-4212-8D61-DF757DA31C4B}" dt="2020-10-18T20:07:14.212" v="236" actId="20577"/>
          <ac:spMkLst>
            <pc:docMk/>
            <pc:sldMk cId="739322512" sldId="385"/>
            <ac:spMk id="2" creationId="{00000000-0000-0000-0000-000000000000}"/>
          </ac:spMkLst>
        </pc:spChg>
        <pc:picChg chg="mod">
          <ac:chgData name="Ricardo Figueiredo Belchior" userId="35abccac-48e3-47e5-9488-9a93acb05b46" providerId="ADAL" clId="{32754D37-4C80-4212-8D61-DF757DA31C4B}" dt="2020-10-18T20:07:23.173" v="237" actId="1076"/>
          <ac:picMkLst>
            <pc:docMk/>
            <pc:sldMk cId="739322512" sldId="385"/>
            <ac:picMk id="6" creationId="{00000000-0000-0000-0000-000000000000}"/>
          </ac:picMkLst>
        </pc:picChg>
      </pc:sldChg>
      <pc:sldChg chg="modSp add mod">
        <pc:chgData name="Ricardo Figueiredo Belchior" userId="35abccac-48e3-47e5-9488-9a93acb05b46" providerId="ADAL" clId="{32754D37-4C80-4212-8D61-DF757DA31C4B}" dt="2020-10-18T21:21:21.842" v="1670" actId="20577"/>
        <pc:sldMkLst>
          <pc:docMk/>
          <pc:sldMk cId="1594796509" sldId="386"/>
        </pc:sldMkLst>
        <pc:spChg chg="mod">
          <ac:chgData name="Ricardo Figueiredo Belchior" userId="35abccac-48e3-47e5-9488-9a93acb05b46" providerId="ADAL" clId="{32754D37-4C80-4212-8D61-DF757DA31C4B}" dt="2020-10-18T21:00:42.667" v="1327" actId="1076"/>
          <ac:spMkLst>
            <pc:docMk/>
            <pc:sldMk cId="1594796509" sldId="386"/>
            <ac:spMk id="2" creationId="{00000000-0000-0000-0000-000000000000}"/>
          </ac:spMkLst>
        </pc:spChg>
        <pc:spChg chg="mod">
          <ac:chgData name="Ricardo Figueiredo Belchior" userId="35abccac-48e3-47e5-9488-9a93acb05b46" providerId="ADAL" clId="{32754D37-4C80-4212-8D61-DF757DA31C4B}" dt="2020-10-18T21:21:21.842" v="1670" actId="20577"/>
          <ac:spMkLst>
            <pc:docMk/>
            <pc:sldMk cId="1594796509" sldId="386"/>
            <ac:spMk id="3" creationId="{00000000-0000-0000-0000-000000000000}"/>
          </ac:spMkLst>
        </pc:spChg>
      </pc:sldChg>
      <pc:sldChg chg="modSp add mod">
        <pc:chgData name="Ricardo Figueiredo Belchior" userId="35abccac-48e3-47e5-9488-9a93acb05b46" providerId="ADAL" clId="{32754D37-4C80-4212-8D61-DF757DA31C4B}" dt="2020-10-18T21:21:04.654" v="1665" actId="113"/>
        <pc:sldMkLst>
          <pc:docMk/>
          <pc:sldMk cId="1222183962" sldId="387"/>
        </pc:sldMkLst>
        <pc:spChg chg="mod">
          <ac:chgData name="Ricardo Figueiredo Belchior" userId="35abccac-48e3-47e5-9488-9a93acb05b46" providerId="ADAL" clId="{32754D37-4C80-4212-8D61-DF757DA31C4B}" dt="2020-10-18T20:53:14.023" v="1259" actId="1076"/>
          <ac:spMkLst>
            <pc:docMk/>
            <pc:sldMk cId="1222183962" sldId="387"/>
            <ac:spMk id="2" creationId="{00000000-0000-0000-0000-000000000000}"/>
          </ac:spMkLst>
        </pc:spChg>
        <pc:spChg chg="mod">
          <ac:chgData name="Ricardo Figueiredo Belchior" userId="35abccac-48e3-47e5-9488-9a93acb05b46" providerId="ADAL" clId="{32754D37-4C80-4212-8D61-DF757DA31C4B}" dt="2020-10-18T21:21:04.654" v="1665" actId="113"/>
          <ac:spMkLst>
            <pc:docMk/>
            <pc:sldMk cId="1222183962" sldId="387"/>
            <ac:spMk id="3" creationId="{00000000-0000-0000-0000-000000000000}"/>
          </ac:spMkLst>
        </pc:spChg>
      </pc:sldChg>
      <pc:sldChg chg="modSp add mod">
        <pc:chgData name="Ricardo Figueiredo Belchior" userId="35abccac-48e3-47e5-9488-9a93acb05b46" providerId="ADAL" clId="{32754D37-4C80-4212-8D61-DF757DA31C4B}" dt="2020-10-18T21:26:49.850" v="1720" actId="20577"/>
        <pc:sldMkLst>
          <pc:docMk/>
          <pc:sldMk cId="1682096753" sldId="388"/>
        </pc:sldMkLst>
        <pc:spChg chg="mod">
          <ac:chgData name="Ricardo Figueiredo Belchior" userId="35abccac-48e3-47e5-9488-9a93acb05b46" providerId="ADAL" clId="{32754D37-4C80-4212-8D61-DF757DA31C4B}" dt="2020-10-18T21:01:02.763" v="1330" actId="1076"/>
          <ac:spMkLst>
            <pc:docMk/>
            <pc:sldMk cId="1682096753" sldId="388"/>
            <ac:spMk id="2" creationId="{00000000-0000-0000-0000-000000000000}"/>
          </ac:spMkLst>
        </pc:spChg>
        <pc:spChg chg="mod">
          <ac:chgData name="Ricardo Figueiredo Belchior" userId="35abccac-48e3-47e5-9488-9a93acb05b46" providerId="ADAL" clId="{32754D37-4C80-4212-8D61-DF757DA31C4B}" dt="2020-10-18T21:26:49.850" v="1720" actId="20577"/>
          <ac:spMkLst>
            <pc:docMk/>
            <pc:sldMk cId="1682096753" sldId="388"/>
            <ac:spMk id="3" creationId="{00000000-0000-0000-0000-000000000000}"/>
          </ac:spMkLst>
        </pc:spChg>
      </pc:sldChg>
      <pc:sldChg chg="modSp add mod">
        <pc:chgData name="Ricardo Figueiredo Belchior" userId="35abccac-48e3-47e5-9488-9a93acb05b46" providerId="ADAL" clId="{32754D37-4C80-4212-8D61-DF757DA31C4B}" dt="2020-10-18T21:37:00.538" v="1977" actId="20577"/>
        <pc:sldMkLst>
          <pc:docMk/>
          <pc:sldMk cId="1773281917" sldId="389"/>
        </pc:sldMkLst>
        <pc:spChg chg="mod">
          <ac:chgData name="Ricardo Figueiredo Belchior" userId="35abccac-48e3-47e5-9488-9a93acb05b46" providerId="ADAL" clId="{32754D37-4C80-4212-8D61-DF757DA31C4B}" dt="2020-10-18T21:01:22.180" v="1333" actId="1076"/>
          <ac:spMkLst>
            <pc:docMk/>
            <pc:sldMk cId="1773281917" sldId="389"/>
            <ac:spMk id="2" creationId="{00000000-0000-0000-0000-000000000000}"/>
          </ac:spMkLst>
        </pc:spChg>
        <pc:spChg chg="mod">
          <ac:chgData name="Ricardo Figueiredo Belchior" userId="35abccac-48e3-47e5-9488-9a93acb05b46" providerId="ADAL" clId="{32754D37-4C80-4212-8D61-DF757DA31C4B}" dt="2020-10-18T21:37:00.538" v="1977" actId="20577"/>
          <ac:spMkLst>
            <pc:docMk/>
            <pc:sldMk cId="1773281917" sldId="389"/>
            <ac:spMk id="3" creationId="{00000000-0000-0000-0000-000000000000}"/>
          </ac:spMkLst>
        </pc:spChg>
      </pc:sldChg>
      <pc:sldChg chg="modSp mod">
        <pc:chgData name="Ricardo Figueiredo Belchior" userId="35abccac-48e3-47e5-9488-9a93acb05b46" providerId="ADAL" clId="{32754D37-4C80-4212-8D61-DF757DA31C4B}" dt="2020-10-18T20:07:32.350" v="238" actId="14100"/>
        <pc:sldMkLst>
          <pc:docMk/>
          <pc:sldMk cId="695482006" sldId="391"/>
        </pc:sldMkLst>
        <pc:spChg chg="mod">
          <ac:chgData name="Ricardo Figueiredo Belchior" userId="35abccac-48e3-47e5-9488-9a93acb05b46" providerId="ADAL" clId="{32754D37-4C80-4212-8D61-DF757DA31C4B}" dt="2020-10-18T20:07:32.350" v="238" actId="14100"/>
          <ac:spMkLst>
            <pc:docMk/>
            <pc:sldMk cId="695482006" sldId="391"/>
            <ac:spMk id="5" creationId="{00000000-0000-0000-0000-000000000000}"/>
          </ac:spMkLst>
        </pc:spChg>
      </pc:sldChg>
      <pc:sldChg chg="modSp mod">
        <pc:chgData name="Ricardo Figueiredo Belchior" userId="35abccac-48e3-47e5-9488-9a93acb05b46" providerId="ADAL" clId="{32754D37-4C80-4212-8D61-DF757DA31C4B}" dt="2020-10-18T21:38:11.842" v="1980" actId="5793"/>
        <pc:sldMkLst>
          <pc:docMk/>
          <pc:sldMk cId="1542311634" sldId="394"/>
        </pc:sldMkLst>
        <pc:spChg chg="mod">
          <ac:chgData name="Ricardo Figueiredo Belchior" userId="35abccac-48e3-47e5-9488-9a93acb05b46" providerId="ADAL" clId="{32754D37-4C80-4212-8D61-DF757DA31C4B}" dt="2020-10-18T21:38:11.842" v="1980" actId="5793"/>
          <ac:spMkLst>
            <pc:docMk/>
            <pc:sldMk cId="1542311634" sldId="394"/>
            <ac:spMk id="3" creationId="{00000000-0000-0000-0000-000000000000}"/>
          </ac:spMkLst>
        </pc:spChg>
      </pc:sldChg>
      <pc:sldChg chg="modSp mod">
        <pc:chgData name="Ricardo Figueiredo Belchior" userId="35abccac-48e3-47e5-9488-9a93acb05b46" providerId="ADAL" clId="{32754D37-4C80-4212-8D61-DF757DA31C4B}" dt="2020-10-18T20:13:38.891" v="247" actId="948"/>
        <pc:sldMkLst>
          <pc:docMk/>
          <pc:sldMk cId="314107087" sldId="396"/>
        </pc:sldMkLst>
        <pc:spChg chg="mod">
          <ac:chgData name="Ricardo Figueiredo Belchior" userId="35abccac-48e3-47e5-9488-9a93acb05b46" providerId="ADAL" clId="{32754D37-4C80-4212-8D61-DF757DA31C4B}" dt="2020-10-18T19:56:46.561" v="130" actId="14100"/>
          <ac:spMkLst>
            <pc:docMk/>
            <pc:sldMk cId="314107087" sldId="396"/>
            <ac:spMk id="2" creationId="{00000000-0000-0000-0000-000000000000}"/>
          </ac:spMkLst>
        </pc:spChg>
        <pc:spChg chg="mod">
          <ac:chgData name="Ricardo Figueiredo Belchior" userId="35abccac-48e3-47e5-9488-9a93acb05b46" providerId="ADAL" clId="{32754D37-4C80-4212-8D61-DF757DA31C4B}" dt="2020-10-18T20:13:38.891" v="247" actId="948"/>
          <ac:spMkLst>
            <pc:docMk/>
            <pc:sldMk cId="314107087" sldId="396"/>
            <ac:spMk id="3" creationId="{00000000-0000-0000-0000-000000000000}"/>
          </ac:spMkLst>
        </pc:spChg>
      </pc:sldChg>
      <pc:sldChg chg="modSp mod">
        <pc:chgData name="Ricardo Figueiredo Belchior" userId="35abccac-48e3-47e5-9488-9a93acb05b46" providerId="ADAL" clId="{32754D37-4C80-4212-8D61-DF757DA31C4B}" dt="2020-10-18T19:54:17.167" v="95" actId="255"/>
        <pc:sldMkLst>
          <pc:docMk/>
          <pc:sldMk cId="2132973115" sldId="405"/>
        </pc:sldMkLst>
        <pc:spChg chg="mod">
          <ac:chgData name="Ricardo Figueiredo Belchior" userId="35abccac-48e3-47e5-9488-9a93acb05b46" providerId="ADAL" clId="{32754D37-4C80-4212-8D61-DF757DA31C4B}" dt="2020-10-18T19:54:17.167" v="95" actId="255"/>
          <ac:spMkLst>
            <pc:docMk/>
            <pc:sldMk cId="2132973115" sldId="405"/>
            <ac:spMk id="2" creationId="{00000000-0000-0000-0000-000000000000}"/>
          </ac:spMkLst>
        </pc:spChg>
      </pc:sldChg>
      <pc:sldChg chg="addSp delSp modSp mod">
        <pc:chgData name="Ricardo Figueiredo Belchior" userId="35abccac-48e3-47e5-9488-9a93acb05b46" providerId="ADAL" clId="{32754D37-4C80-4212-8D61-DF757DA31C4B}" dt="2020-10-18T20:16:21.308" v="265" actId="6549"/>
        <pc:sldMkLst>
          <pc:docMk/>
          <pc:sldMk cId="1238338791" sldId="406"/>
        </pc:sldMkLst>
        <pc:spChg chg="mod">
          <ac:chgData name="Ricardo Figueiredo Belchior" userId="35abccac-48e3-47e5-9488-9a93acb05b46" providerId="ADAL" clId="{32754D37-4C80-4212-8D61-DF757DA31C4B}" dt="2020-10-18T20:16:21.308" v="265" actId="6549"/>
          <ac:spMkLst>
            <pc:docMk/>
            <pc:sldMk cId="1238338791" sldId="406"/>
            <ac:spMk id="2" creationId="{00000000-0000-0000-0000-000000000000}"/>
          </ac:spMkLst>
        </pc:spChg>
        <pc:picChg chg="add">
          <ac:chgData name="Ricardo Figueiredo Belchior" userId="35abccac-48e3-47e5-9488-9a93acb05b46" providerId="ADAL" clId="{32754D37-4C80-4212-8D61-DF757DA31C4B}" dt="2020-10-18T20:16:11.812" v="260" actId="22"/>
          <ac:picMkLst>
            <pc:docMk/>
            <pc:sldMk cId="1238338791" sldId="406"/>
            <ac:picMk id="7" creationId="{664BC14B-CF7C-4799-89E5-CB37FEEDEC4F}"/>
          </ac:picMkLst>
        </pc:picChg>
        <pc:picChg chg="del">
          <ac:chgData name="Ricardo Figueiredo Belchior" userId="35abccac-48e3-47e5-9488-9a93acb05b46" providerId="ADAL" clId="{32754D37-4C80-4212-8D61-DF757DA31C4B}" dt="2020-10-18T20:16:11.171" v="259" actId="478"/>
          <ac:picMkLst>
            <pc:docMk/>
            <pc:sldMk cId="1238338791" sldId="406"/>
            <ac:picMk id="8" creationId="{00000000-0000-0000-0000-000000000000}"/>
          </ac:picMkLst>
        </pc:picChg>
      </pc:sldChg>
      <pc:sldChg chg="modSp mod">
        <pc:chgData name="Ricardo Figueiredo Belchior" userId="35abccac-48e3-47e5-9488-9a93acb05b46" providerId="ADAL" clId="{32754D37-4C80-4212-8D61-DF757DA31C4B}" dt="2020-10-18T19:55:09.093" v="107" actId="255"/>
        <pc:sldMkLst>
          <pc:docMk/>
          <pc:sldMk cId="1950065023" sldId="407"/>
        </pc:sldMkLst>
        <pc:spChg chg="mod">
          <ac:chgData name="Ricardo Figueiredo Belchior" userId="35abccac-48e3-47e5-9488-9a93acb05b46" providerId="ADAL" clId="{32754D37-4C80-4212-8D61-DF757DA31C4B}" dt="2020-10-18T19:55:09.093" v="107" actId="255"/>
          <ac:spMkLst>
            <pc:docMk/>
            <pc:sldMk cId="1950065023" sldId="407"/>
            <ac:spMk id="2" creationId="{00000000-0000-0000-0000-000000000000}"/>
          </ac:spMkLst>
        </pc:spChg>
      </pc:sldChg>
      <pc:sldChg chg="addSp modSp add mod">
        <pc:chgData name="Ricardo Figueiredo Belchior" userId="35abccac-48e3-47e5-9488-9a93acb05b46" providerId="ADAL" clId="{32754D37-4C80-4212-8D61-DF757DA31C4B}" dt="2020-10-18T20:32:19.762" v="467" actId="14100"/>
        <pc:sldMkLst>
          <pc:docMk/>
          <pc:sldMk cId="3502568657" sldId="409"/>
        </pc:sldMkLst>
        <pc:spChg chg="mod">
          <ac:chgData name="Ricardo Figueiredo Belchior" userId="35abccac-48e3-47e5-9488-9a93acb05b46" providerId="ADAL" clId="{32754D37-4C80-4212-8D61-DF757DA31C4B}" dt="2020-10-18T20:32:19.762" v="467" actId="14100"/>
          <ac:spMkLst>
            <pc:docMk/>
            <pc:sldMk cId="3502568657" sldId="409"/>
            <ac:spMk id="2" creationId="{E9CC8060-027D-47D6-AE5E-18B43121C94E}"/>
          </ac:spMkLst>
        </pc:spChg>
        <pc:spChg chg="mod">
          <ac:chgData name="Ricardo Figueiredo Belchior" userId="35abccac-48e3-47e5-9488-9a93acb05b46" providerId="ADAL" clId="{32754D37-4C80-4212-8D61-DF757DA31C4B}" dt="2020-10-18T20:32:15.816" v="466" actId="14100"/>
          <ac:spMkLst>
            <pc:docMk/>
            <pc:sldMk cId="3502568657" sldId="409"/>
            <ac:spMk id="3" creationId="{44CCA043-898F-4662-AC30-F9C2428860B0}"/>
          </ac:spMkLst>
        </pc:spChg>
        <pc:spChg chg="add mod">
          <ac:chgData name="Ricardo Figueiredo Belchior" userId="35abccac-48e3-47e5-9488-9a93acb05b46" providerId="ADAL" clId="{32754D37-4C80-4212-8D61-DF757DA31C4B}" dt="2020-10-18T20:32:09.324" v="465" actId="20577"/>
          <ac:spMkLst>
            <pc:docMk/>
            <pc:sldMk cId="3502568657" sldId="409"/>
            <ac:spMk id="4" creationId="{4B24BF8B-F514-47D6-9141-1A8C30CE17EE}"/>
          </ac:spMkLst>
        </pc:spChg>
      </pc:sldChg>
      <pc:sldChg chg="modSp add mod">
        <pc:chgData name="Ricardo Figueiredo Belchior" userId="35abccac-48e3-47e5-9488-9a93acb05b46" providerId="ADAL" clId="{32754D37-4C80-4212-8D61-DF757DA31C4B}" dt="2020-10-18T20:40:33.882" v="1076" actId="948"/>
        <pc:sldMkLst>
          <pc:docMk/>
          <pc:sldMk cId="341013165" sldId="410"/>
        </pc:sldMkLst>
        <pc:spChg chg="mod">
          <ac:chgData name="Ricardo Figueiredo Belchior" userId="35abccac-48e3-47e5-9488-9a93acb05b46" providerId="ADAL" clId="{32754D37-4C80-4212-8D61-DF757DA31C4B}" dt="2020-10-18T20:36:18.666" v="746" actId="1076"/>
          <ac:spMkLst>
            <pc:docMk/>
            <pc:sldMk cId="341013165" sldId="410"/>
            <ac:spMk id="2" creationId="{00000000-0000-0000-0000-000000000000}"/>
          </ac:spMkLst>
        </pc:spChg>
        <pc:spChg chg="mod">
          <ac:chgData name="Ricardo Figueiredo Belchior" userId="35abccac-48e3-47e5-9488-9a93acb05b46" providerId="ADAL" clId="{32754D37-4C80-4212-8D61-DF757DA31C4B}" dt="2020-10-18T20:36:27.723" v="748" actId="20577"/>
          <ac:spMkLst>
            <pc:docMk/>
            <pc:sldMk cId="341013165" sldId="410"/>
            <ac:spMk id="3" creationId="{00000000-0000-0000-0000-000000000000}"/>
          </ac:spMkLst>
        </pc:spChg>
        <pc:spChg chg="mod">
          <ac:chgData name="Ricardo Figueiredo Belchior" userId="35abccac-48e3-47e5-9488-9a93acb05b46" providerId="ADAL" clId="{32754D37-4C80-4212-8D61-DF757DA31C4B}" dt="2020-10-18T20:40:33.882" v="1076" actId="948"/>
          <ac:spMkLst>
            <pc:docMk/>
            <pc:sldMk cId="341013165" sldId="410"/>
            <ac:spMk id="5" creationId="{00000000-0000-0000-0000-000000000000}"/>
          </ac:spMkLst>
        </pc:spChg>
      </pc:sldChg>
      <pc:sldChg chg="modSp add mod">
        <pc:chgData name="Ricardo Figueiredo Belchior" userId="35abccac-48e3-47e5-9488-9a93acb05b46" providerId="ADAL" clId="{32754D37-4C80-4212-8D61-DF757DA31C4B}" dt="2020-10-19T10:22:08.758" v="2731" actId="20577"/>
        <pc:sldMkLst>
          <pc:docMk/>
          <pc:sldMk cId="1660528186" sldId="411"/>
        </pc:sldMkLst>
        <pc:spChg chg="mod">
          <ac:chgData name="Ricardo Figueiredo Belchior" userId="35abccac-48e3-47e5-9488-9a93acb05b46" providerId="ADAL" clId="{32754D37-4C80-4212-8D61-DF757DA31C4B}" dt="2020-10-18T20:43:39.457" v="1103" actId="1076"/>
          <ac:spMkLst>
            <pc:docMk/>
            <pc:sldMk cId="1660528186" sldId="411"/>
            <ac:spMk id="2" creationId="{00000000-0000-0000-0000-000000000000}"/>
          </ac:spMkLst>
        </pc:spChg>
        <pc:spChg chg="mod">
          <ac:chgData name="Ricardo Figueiredo Belchior" userId="35abccac-48e3-47e5-9488-9a93acb05b46" providerId="ADAL" clId="{32754D37-4C80-4212-8D61-DF757DA31C4B}" dt="2020-10-19T10:22:08.758" v="2731" actId="20577"/>
          <ac:spMkLst>
            <pc:docMk/>
            <pc:sldMk cId="1660528186" sldId="411"/>
            <ac:spMk id="3" creationId="{00000000-0000-0000-0000-000000000000}"/>
          </ac:spMkLst>
        </pc:spChg>
      </pc:sldChg>
      <pc:sldChg chg="modSp add mod">
        <pc:chgData name="Ricardo Figueiredo Belchior" userId="35abccac-48e3-47e5-9488-9a93acb05b46" providerId="ADAL" clId="{32754D37-4C80-4212-8D61-DF757DA31C4B}" dt="2020-10-18T20:44:44.055" v="1114" actId="1076"/>
        <pc:sldMkLst>
          <pc:docMk/>
          <pc:sldMk cId="3824613473" sldId="412"/>
        </pc:sldMkLst>
        <pc:spChg chg="mod">
          <ac:chgData name="Ricardo Figueiredo Belchior" userId="35abccac-48e3-47e5-9488-9a93acb05b46" providerId="ADAL" clId="{32754D37-4C80-4212-8D61-DF757DA31C4B}" dt="2020-10-18T20:44:44.055" v="1114" actId="1076"/>
          <ac:spMkLst>
            <pc:docMk/>
            <pc:sldMk cId="3824613473" sldId="412"/>
            <ac:spMk id="2" creationId="{00000000-0000-0000-0000-000000000000}"/>
          </ac:spMkLst>
        </pc:spChg>
        <pc:spChg chg="mod">
          <ac:chgData name="Ricardo Figueiredo Belchior" userId="35abccac-48e3-47e5-9488-9a93acb05b46" providerId="ADAL" clId="{32754D37-4C80-4212-8D61-DF757DA31C4B}" dt="2020-10-18T20:44:16.691" v="1109" actId="1036"/>
          <ac:spMkLst>
            <pc:docMk/>
            <pc:sldMk cId="3824613473" sldId="412"/>
            <ac:spMk id="3" creationId="{00000000-0000-0000-0000-000000000000}"/>
          </ac:spMkLst>
        </pc:spChg>
        <pc:picChg chg="mod">
          <ac:chgData name="Ricardo Figueiredo Belchior" userId="35abccac-48e3-47e5-9488-9a93acb05b46" providerId="ADAL" clId="{32754D37-4C80-4212-8D61-DF757DA31C4B}" dt="2020-10-18T20:44:23.793" v="1110" actId="14100"/>
          <ac:picMkLst>
            <pc:docMk/>
            <pc:sldMk cId="3824613473" sldId="412"/>
            <ac:picMk id="7" creationId="{1ABB5A7D-0A4D-44B8-8B43-98ACC6BFAE27}"/>
          </ac:picMkLst>
        </pc:picChg>
      </pc:sldChg>
      <pc:sldChg chg="modSp add del mod">
        <pc:chgData name="Ricardo Figueiredo Belchior" userId="35abccac-48e3-47e5-9488-9a93acb05b46" providerId="ADAL" clId="{32754D37-4C80-4212-8D61-DF757DA31C4B}" dt="2020-10-19T10:22:33.246" v="2733" actId="22"/>
        <pc:sldMkLst>
          <pc:docMk/>
          <pc:sldMk cId="2793465794" sldId="1168"/>
        </pc:sldMkLst>
        <pc:spChg chg="mod">
          <ac:chgData name="Ricardo Figueiredo Belchior" userId="35abccac-48e3-47e5-9488-9a93acb05b46" providerId="ADAL" clId="{32754D37-4C80-4212-8D61-DF757DA31C4B}" dt="2020-10-18T21:02:47.112" v="1337" actId="20577"/>
          <ac:spMkLst>
            <pc:docMk/>
            <pc:sldMk cId="2793465794" sldId="1168"/>
            <ac:spMk id="2" creationId="{CED0C802-7722-4580-AC68-E7470D5ECA3A}"/>
          </ac:spMkLst>
        </pc:spChg>
        <pc:spChg chg="mod">
          <ac:chgData name="Ricardo Figueiredo Belchior" userId="35abccac-48e3-47e5-9488-9a93acb05b46" providerId="ADAL" clId="{32754D37-4C80-4212-8D61-DF757DA31C4B}" dt="2020-10-18T21:04:37.351" v="1387" actId="948"/>
          <ac:spMkLst>
            <pc:docMk/>
            <pc:sldMk cId="2793465794" sldId="1168"/>
            <ac:spMk id="3" creationId="{D601EC09-9D4E-4E27-8017-0441449A28D4}"/>
          </ac:spMkLst>
        </pc:spChg>
      </pc:sldChg>
      <pc:sldChg chg="modSp add mod modNotesTx">
        <pc:chgData name="Ricardo Figueiredo Belchior" userId="35abccac-48e3-47e5-9488-9a93acb05b46" providerId="ADAL" clId="{32754D37-4C80-4212-8D61-DF757DA31C4B}" dt="2020-10-18T21:56:54.822" v="2686" actId="20577"/>
        <pc:sldMkLst>
          <pc:docMk/>
          <pc:sldMk cId="3893334418" sldId="1169"/>
        </pc:sldMkLst>
        <pc:spChg chg="mod">
          <ac:chgData name="Ricardo Figueiredo Belchior" userId="35abccac-48e3-47e5-9488-9a93acb05b46" providerId="ADAL" clId="{32754D37-4C80-4212-8D61-DF757DA31C4B}" dt="2020-10-18T21:40:16.453" v="2002" actId="14100"/>
          <ac:spMkLst>
            <pc:docMk/>
            <pc:sldMk cId="3893334418" sldId="1169"/>
            <ac:spMk id="2" creationId="{8456C3FA-75E9-4326-866C-2BD946413694}"/>
          </ac:spMkLst>
        </pc:spChg>
        <pc:spChg chg="mod">
          <ac:chgData name="Ricardo Figueiredo Belchior" userId="35abccac-48e3-47e5-9488-9a93acb05b46" providerId="ADAL" clId="{32754D37-4C80-4212-8D61-DF757DA31C4B}" dt="2020-10-18T21:44:24.437" v="2365" actId="255"/>
          <ac:spMkLst>
            <pc:docMk/>
            <pc:sldMk cId="3893334418" sldId="1169"/>
            <ac:spMk id="3" creationId="{F51BD08D-AC3D-41B7-A495-B1F70C7BA70B}"/>
          </ac:spMkLst>
        </pc:spChg>
      </pc:sldChg>
      <pc:sldChg chg="modSp add mod modNotesTx">
        <pc:chgData name="Ricardo Figueiredo Belchior" userId="35abccac-48e3-47e5-9488-9a93acb05b46" providerId="ADAL" clId="{32754D37-4C80-4212-8D61-DF757DA31C4B}" dt="2020-10-18T22:01:45.238" v="2727" actId="255"/>
        <pc:sldMkLst>
          <pc:docMk/>
          <pc:sldMk cId="2589013551" sldId="1170"/>
        </pc:sldMkLst>
        <pc:spChg chg="mod">
          <ac:chgData name="Ricardo Figueiredo Belchior" userId="35abccac-48e3-47e5-9488-9a93acb05b46" providerId="ADAL" clId="{32754D37-4C80-4212-8D61-DF757DA31C4B}" dt="2020-10-18T22:01:45.238" v="2727" actId="255"/>
          <ac:spMkLst>
            <pc:docMk/>
            <pc:sldMk cId="2589013551" sldId="1170"/>
            <ac:spMk id="2" creationId="{3A555AD2-48A3-4A18-A43B-9B2A4543C72E}"/>
          </ac:spMkLst>
        </pc:spChg>
        <pc:spChg chg="mod">
          <ac:chgData name="Ricardo Figueiredo Belchior" userId="35abccac-48e3-47e5-9488-9a93acb05b46" providerId="ADAL" clId="{32754D37-4C80-4212-8D61-DF757DA31C4B}" dt="2020-10-18T22:01:10.767" v="2723" actId="20577"/>
          <ac:spMkLst>
            <pc:docMk/>
            <pc:sldMk cId="2589013551" sldId="1170"/>
            <ac:spMk id="3" creationId="{07C9F420-55FA-4D16-B8CD-DACF26F3F785}"/>
          </ac:spMkLst>
        </pc:spChg>
      </pc:sldChg>
      <pc:sldMasterChg chg="addSldLayout modSldLayout">
        <pc:chgData name="Ricardo Figueiredo Belchior" userId="35abccac-48e3-47e5-9488-9a93acb05b46" providerId="ADAL" clId="{32754D37-4C80-4212-8D61-DF757DA31C4B}" dt="2020-10-18T21:39:27.953" v="1981" actId="22"/>
        <pc:sldMasterMkLst>
          <pc:docMk/>
          <pc:sldMasterMk cId="3691570016" sldId="2147483648"/>
        </pc:sldMasterMkLst>
        <pc:sldLayoutChg chg="add mod">
          <pc:chgData name="Ricardo Figueiredo Belchior" userId="35abccac-48e3-47e5-9488-9a93acb05b46" providerId="ADAL" clId="{32754D37-4C80-4212-8D61-DF757DA31C4B}" dt="2020-10-18T20:20:40.952" v="279" actId="22"/>
          <pc:sldLayoutMkLst>
            <pc:docMk/>
            <pc:sldMasterMk cId="3691570016" sldId="2147483648"/>
            <pc:sldLayoutMk cId="1212560755" sldId="2147483662"/>
          </pc:sldLayoutMkLst>
        </pc:sldLayoutChg>
        <pc:sldLayoutChg chg="add mod">
          <pc:chgData name="Ricardo Figueiredo Belchior" userId="35abccac-48e3-47e5-9488-9a93acb05b46" providerId="ADAL" clId="{32754D37-4C80-4212-8D61-DF757DA31C4B}" dt="2020-10-18T20:33:47.721" v="468" actId="22"/>
          <pc:sldLayoutMkLst>
            <pc:docMk/>
            <pc:sldMasterMk cId="3691570016" sldId="2147483648"/>
            <pc:sldLayoutMk cId="436767860" sldId="2147483663"/>
          </pc:sldLayoutMkLst>
        </pc:sldLayoutChg>
        <pc:sldLayoutChg chg="add mod">
          <pc:chgData name="Ricardo Figueiredo Belchior" userId="35abccac-48e3-47e5-9488-9a93acb05b46" providerId="ADAL" clId="{32754D37-4C80-4212-8D61-DF757DA31C4B}" dt="2020-10-18T20:49:14.904" v="1115" actId="22"/>
          <pc:sldLayoutMkLst>
            <pc:docMk/>
            <pc:sldMasterMk cId="3691570016" sldId="2147483648"/>
            <pc:sldLayoutMk cId="1225507712" sldId="2147483664"/>
          </pc:sldLayoutMkLst>
        </pc:sldLayoutChg>
        <pc:sldLayoutChg chg="add mod">
          <pc:chgData name="Ricardo Figueiredo Belchior" userId="35abccac-48e3-47e5-9488-9a93acb05b46" providerId="ADAL" clId="{32754D37-4C80-4212-8D61-DF757DA31C4B}" dt="2020-10-18T21:39:27.953" v="1981" actId="22"/>
          <pc:sldLayoutMkLst>
            <pc:docMk/>
            <pc:sldMasterMk cId="3691570016" sldId="2147483648"/>
            <pc:sldLayoutMk cId="3880195093" sldId="214748366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58801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last step in the decision-making process involves evaluating the outcome or result of the decision to see whether the problem was resolved. If the evaluation shows that the problem still exists, then the manager needs to assess what went wrong. Was the problem incorrectly defined? Were errors made when evaluating alternatives? Was the right alternative selected but poorly implemented? The answers might lead you to redo an earlier step or might even require starting the whole process over.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9360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Although everyone in an organization makes decisions, decision-making is particularly important to managers. As Exhibit 2-5 shows, it’s part of all four managerial functions. In fact, that’s why we say that decision-making is the essence of management. And that’s why managers—when they plan, organize, lead, and control—are called </a:t>
            </a:r>
            <a:r>
              <a:rPr lang="en-US" i="1" dirty="0">
                <a:cs typeface="Arial" charset="0"/>
              </a:rPr>
              <a:t>decision makers</a:t>
            </a:r>
            <a:r>
              <a:rPr lang="en-US" dirty="0">
                <a:cs typeface="Arial" charset="0"/>
              </a:rPr>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19946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We assume that managers will use </a:t>
            </a:r>
            <a:r>
              <a:rPr lang="en-US" b="1" dirty="0">
                <a:cs typeface="Arial" charset="0"/>
              </a:rPr>
              <a:t>rational decision</a:t>
            </a:r>
            <a:r>
              <a:rPr lang="en-US" sz="1200" kern="1200" dirty="0">
                <a:solidFill>
                  <a:schemeClr val="tx1"/>
                </a:solidFill>
                <a:latin typeface="+mn-lt"/>
                <a:ea typeface="+mn-ea"/>
                <a:cs typeface="+mn-cs"/>
              </a:rPr>
              <a:t>-</a:t>
            </a:r>
            <a:r>
              <a:rPr lang="en-US" b="1" dirty="0">
                <a:cs typeface="Arial" charset="0"/>
              </a:rPr>
              <a:t>making</a:t>
            </a:r>
            <a:r>
              <a:rPr lang="en-US" dirty="0">
                <a:cs typeface="Arial" charset="0"/>
              </a:rPr>
              <a:t>; that is, they’ll make logical and consistent choices to maximize value. After all, managers have all sorts of tools and techniques to help them be rational decision makers. Managers aren’t always rational. What does it mean to be a “rational” decision maker? A rational decision maker would be fully objective and logical. The problem faced would be clear and unambiguous, and the decision maker would have a clear and specific goal and know all possible alternatives and consequences. Finally, making decisions rationally would consistently lead to selecting the alternative that maximizes the likelihood of achieving that goal.</a:t>
            </a:r>
          </a:p>
          <a:p>
            <a:pPr eaLnBrk="1" hangingPunct="1"/>
            <a:endParaRPr lang="en-US" dirty="0">
              <a:cs typeface="Arial" charset="0"/>
            </a:endParaRPr>
          </a:p>
          <a:p>
            <a:r>
              <a:rPr lang="en-US" sz="1200" b="0" i="0" u="none" strike="noStrike" kern="1200" baseline="0" dirty="0">
                <a:solidFill>
                  <a:schemeClr val="tx1"/>
                </a:solidFill>
                <a:latin typeface="+mn-lt"/>
                <a:ea typeface="+mn-ea"/>
                <a:cs typeface="+mn-cs"/>
              </a:rPr>
              <a:t> These assumptions apply to any decision—personal or managerial. However, for managerial decision making, we need to add one additional assumption—decisions are made in the best interests of the organization. These assumptions of rationality aren’t very realistic and managers don’t always act rationally, but the next concept can help explain how most decisions get made in organizations.</a:t>
            </a: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683006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more realistic approach to describing how managers make decisions is the concept of </a:t>
            </a:r>
            <a:r>
              <a:rPr lang="en-US" b="1" dirty="0">
                <a:cs typeface="Arial" charset="0"/>
              </a:rPr>
              <a:t>bounded rationality</a:t>
            </a:r>
            <a:r>
              <a:rPr lang="en-US" dirty="0">
                <a:cs typeface="Arial" charset="0"/>
              </a:rPr>
              <a:t>, which says that managers make decisions rationally, but are limited (bounded) by their ability to process information. Because they can’t possibly analyze all information on all alternatives, managers </a:t>
            </a:r>
            <a:r>
              <a:rPr lang="en-US" b="1" dirty="0">
                <a:cs typeface="Arial" charset="0"/>
              </a:rPr>
              <a:t>satisfice</a:t>
            </a:r>
            <a:r>
              <a:rPr lang="en-US" dirty="0">
                <a:cs typeface="Arial" charset="0"/>
              </a:rPr>
              <a:t>, rather than maximize. That is, they accept solutions that are “good enough.” They’re being rational within the limits (bounds) of their ability to process information.</a:t>
            </a:r>
          </a:p>
          <a:p>
            <a:pPr eaLnBrk="1" hangingPunct="1"/>
            <a:endParaRPr lang="en-US" dirty="0">
              <a:cs typeface="Arial" charset="0"/>
            </a:endParaRPr>
          </a:p>
          <a:p>
            <a:pPr eaLnBrk="1" hangingPunct="1"/>
            <a:r>
              <a:rPr lang="en-US" dirty="0">
                <a:cs typeface="Arial" charset="0"/>
              </a:rPr>
              <a:t>However, keep in mind that their decision-making is also likely influenced by the organization’s culture, internal politics, power considerations, and by a phenomenon called </a:t>
            </a:r>
            <a:r>
              <a:rPr lang="en-US" b="1" dirty="0">
                <a:cs typeface="Arial" charset="0"/>
              </a:rPr>
              <a:t>escalation of commitment</a:t>
            </a:r>
            <a:r>
              <a:rPr lang="en-US" dirty="0">
                <a:cs typeface="Arial" charset="0"/>
              </a:rPr>
              <a:t>, an increased commitment to a previous decision despite evidence that it may have been wrong.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27556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is </a:t>
            </a:r>
            <a:r>
              <a:rPr lang="en-US" b="1" dirty="0">
                <a:cs typeface="Arial" charset="0"/>
              </a:rPr>
              <a:t>intuitive decision</a:t>
            </a:r>
            <a:r>
              <a:rPr lang="en-US" sz="1200" kern="1200" dirty="0">
                <a:solidFill>
                  <a:schemeClr val="tx1"/>
                </a:solidFill>
                <a:latin typeface="+mn-lt"/>
                <a:ea typeface="+mn-ea"/>
                <a:cs typeface="+mn-cs"/>
              </a:rPr>
              <a:t>-</a:t>
            </a:r>
            <a:r>
              <a:rPr lang="en-US" b="1" dirty="0">
                <a:cs typeface="Arial" charset="0"/>
              </a:rPr>
              <a:t>making</a:t>
            </a:r>
            <a:r>
              <a:rPr lang="en-US" dirty="0">
                <a:cs typeface="Arial" charset="0"/>
              </a:rPr>
              <a:t>? It’s making decisions on the basis of experience, feelings, and accumulated judgment. Researchers studying managers’ use of intuitive decision-making have identified five different aspects of intuition, which are described in Exhibit 2-6.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48141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Researchers studying managers’ use of intuitive decision making have identified five different aspects of intuition.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L. A. Burke and M. K. Miller, “Taking the Mystery Out of Intuitive Decision Making,” </a:t>
            </a:r>
            <a:r>
              <a:rPr lang="en-US" sz="1200" i="1" kern="1200" dirty="0">
                <a:solidFill>
                  <a:schemeClr val="tx1"/>
                </a:solidFill>
                <a:effectLst/>
                <a:latin typeface="+mn-lt"/>
                <a:ea typeface="+mn-ea"/>
                <a:cs typeface="+mn-cs"/>
              </a:rPr>
              <a:t>Academy of Management Executive</a:t>
            </a:r>
            <a:r>
              <a:rPr lang="en-US" sz="1200" kern="1200" dirty="0">
                <a:solidFill>
                  <a:schemeClr val="tx1"/>
                </a:solidFill>
                <a:effectLst/>
                <a:latin typeface="+mn-lt"/>
                <a:ea typeface="+mn-ea"/>
                <a:cs typeface="+mn-cs"/>
              </a:rPr>
              <a:t>, October 1999, pp. 91–99.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089654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“Any decision-making process is likely to be enhanced through the use of relevant and reliable evidence, whether it’s buying someone a birthday present or wondering which new washing machine to buy.” That’s the premise behind </a:t>
            </a:r>
            <a:r>
              <a:rPr lang="en-US" b="1" dirty="0">
                <a:cs typeface="Arial" charset="0"/>
              </a:rPr>
              <a:t>evidence-based management (EBMgt)</a:t>
            </a:r>
            <a:r>
              <a:rPr lang="en-US" dirty="0">
                <a:cs typeface="Arial" charset="0"/>
              </a:rPr>
              <a:t>, the “systematic use of the best available evidence to improve management practice.</a:t>
            </a:r>
          </a:p>
          <a:p>
            <a:pPr eaLnBrk="1" hangingPunct="1"/>
            <a:endParaRPr lang="en-US" dirty="0">
              <a:cs typeface="Arial" charset="0"/>
            </a:endParaRPr>
          </a:p>
          <a:p>
            <a:pPr eaLnBrk="1" hangingPunct="1"/>
            <a:r>
              <a:rPr lang="en-US" dirty="0">
                <a:cs typeface="Arial" charset="0"/>
              </a:rPr>
              <a:t>EBMgt is quite relevant to managerial decision-making. The four essential elements of EBMgt are the decision maker’s expertise and judgment; external evidence that’s been evaluated by the decision maker; opinions, preferences, and values of those who have a stake in the decision; and relevant organizational (internal) factors such as context, circumstances, and organizational members.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88638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Crowdsourcing involves soliciting ideas from the internet so you can learn from the collective insights of a diverse group of people. Discuss the Hershey Co. example of a contest with a cash prize that helped the firm find a solution to shipping candy in warmer climates or summer months.</a:t>
            </a:r>
          </a:p>
        </p:txBody>
      </p:sp>
      <p:sp>
        <p:nvSpPr>
          <p:cNvPr id="4" name="Slide Number Placeholder 3"/>
          <p:cNvSpPr>
            <a:spLocks noGrp="1"/>
          </p:cNvSpPr>
          <p:nvPr>
            <p:ph type="sldNum" sz="quarter" idx="5"/>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33553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Some problems are straightforward. The decision maker’s goal is clear, the problem is familiar, and information about the problem is easily defined and complete. Such situations are called </a:t>
            </a:r>
            <a:r>
              <a:rPr lang="en-US" b="1" dirty="0">
                <a:cs typeface="Arial" charset="0"/>
              </a:rPr>
              <a:t>structured problems </a:t>
            </a:r>
            <a:r>
              <a:rPr lang="en-US" dirty="0">
                <a:cs typeface="Arial" charset="0"/>
              </a:rPr>
              <a:t>because they’re straightforward, familiar, and easily defined. Because it’s not an unusual occurrence, there’s probably some standardized routine for handling it. This is what we call a </a:t>
            </a:r>
            <a:r>
              <a:rPr lang="en-US" b="1" dirty="0">
                <a:cs typeface="Arial" charset="0"/>
              </a:rPr>
              <a:t>programmed decision</a:t>
            </a:r>
            <a:r>
              <a:rPr lang="en-US" dirty="0">
                <a:cs typeface="Arial" charset="0"/>
              </a:rPr>
              <a:t>, a</a:t>
            </a:r>
          </a:p>
          <a:p>
            <a:pPr eaLnBrk="1" hangingPunct="1"/>
            <a:r>
              <a:rPr lang="en-US" dirty="0">
                <a:cs typeface="Arial" charset="0"/>
              </a:rPr>
              <a:t>repetitive decision that can be handled by a routine approach. Because the problem is structured, the manager doesn’t have to go to the trouble and expense of going through an involved decision process. The “develop-the-alternatives” stage of the decision-making process either doesn’t exist or is given little attention. Why? Because once the structured problem is defined, the solution is usually self-evident or at least reduced to a few alternatives that are familiar and have proved successful in the past.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13980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Managers at all levels and in all areas of organizations make </a:t>
            </a:r>
            <a:r>
              <a:rPr lang="en-US" b="1" dirty="0">
                <a:cs typeface="Arial" charset="0"/>
              </a:rPr>
              <a:t>decisions</a:t>
            </a:r>
            <a:r>
              <a:rPr lang="en-US" dirty="0">
                <a:cs typeface="Arial" charset="0"/>
              </a:rPr>
              <a:t>. That is, they make choices. Although decision-making is typically described as choosing among alternatives, this view is too simplistic. Why? Because decision-making is (and should be) a process,</a:t>
            </a:r>
            <a:r>
              <a:rPr lang="en-US" baseline="0" dirty="0">
                <a:cs typeface="Arial" charset="0"/>
              </a:rPr>
              <a:t> </a:t>
            </a:r>
            <a:r>
              <a:rPr lang="en-US" dirty="0">
                <a:cs typeface="Arial" charset="0"/>
              </a:rPr>
              <a:t>not just a simple act of choosing among alternatives.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Alex Segre/Alamy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454396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a:t>
            </a:r>
            <a:r>
              <a:rPr lang="en-US" b="1" dirty="0">
                <a:cs typeface="Arial" charset="0"/>
              </a:rPr>
              <a:t>procedure </a:t>
            </a:r>
            <a:r>
              <a:rPr lang="en-US" dirty="0">
                <a:cs typeface="Arial" charset="0"/>
              </a:rPr>
              <a:t>is a series of sequential steps a manager uses to respond to a structured problem. The only difficulty is identifying the problem. Once it’s clear, so is the procedure. For instance, a purchasing manager receives a request from a warehouse manager for 15 tablets for the inventory clerks.</a:t>
            </a:r>
          </a:p>
          <a:p>
            <a:pPr eaLnBrk="1" hangingPunct="1"/>
            <a:endParaRPr lang="en-US" dirty="0">
              <a:cs typeface="Arial" charset="0"/>
            </a:endParaRPr>
          </a:p>
          <a:p>
            <a:pPr eaLnBrk="1" hangingPunct="1"/>
            <a:r>
              <a:rPr lang="en-US" dirty="0">
                <a:cs typeface="Arial" charset="0"/>
              </a:rPr>
              <a:t>A </a:t>
            </a:r>
            <a:r>
              <a:rPr lang="en-US" b="1" dirty="0">
                <a:cs typeface="Arial" charset="0"/>
              </a:rPr>
              <a:t>rule </a:t>
            </a:r>
            <a:r>
              <a:rPr lang="en-US" dirty="0">
                <a:cs typeface="Arial" charset="0"/>
              </a:rPr>
              <a:t>is an explicit statement that tells a manager what can or cannot be done. Rules are frequently used because they’re simple to follow and ensure consistency. For example, rules about lateness and absenteeism permit supervisors to make disciplinary decisions rapidly and fairly.</a:t>
            </a:r>
          </a:p>
          <a:p>
            <a:pPr eaLnBrk="1" hangingPunct="1"/>
            <a:endParaRPr lang="en-US" dirty="0">
              <a:cs typeface="Arial" charset="0"/>
            </a:endParaRPr>
          </a:p>
          <a:p>
            <a:pPr eaLnBrk="1" hangingPunct="1"/>
            <a:r>
              <a:rPr lang="en-US" dirty="0">
                <a:cs typeface="Arial" charset="0"/>
              </a:rPr>
              <a:t>The third type of programmed decisions is a </a:t>
            </a:r>
            <a:r>
              <a:rPr lang="en-US" b="1" dirty="0">
                <a:cs typeface="Arial" charset="0"/>
              </a:rPr>
              <a:t>policy</a:t>
            </a:r>
            <a:r>
              <a:rPr lang="en-US" dirty="0">
                <a:cs typeface="Arial" charset="0"/>
              </a:rPr>
              <a:t>, a guideline for making a decision. In contrast to a rule, a policy establishes general parameters for the decision maker rather than specifically stating what should or should not be done. Policies typically contain an ambiguous term that leaves interpretation up to the decision maker.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663682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Not all the problems managers face can be solved using programmed decisions. Many organizational situations involve </a:t>
            </a:r>
            <a:r>
              <a:rPr lang="en-US" b="1" dirty="0">
                <a:cs typeface="Arial" charset="0"/>
              </a:rPr>
              <a:t>unstructured problems</a:t>
            </a:r>
            <a:r>
              <a:rPr lang="en-US" dirty="0">
                <a:cs typeface="Arial" charset="0"/>
              </a:rPr>
              <a:t>, new or unusual problems for which information is ambiguous or incomplete. Whether to build a new manufacturing facility in China is an example of an unstructured problem.</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89416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Exhibit 2-7 describes the differences between programmed and nonprogrammed decisions. Lower-level managers mostly rely on programmed decisions (procedures, rules, and policies) because they confront familiar and repetitive problems. As managers move up the organizational hierarchy, the problems they confront become more unstructured.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910271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Way of thinking: People that approach decisions from a rational perspective will logically process information and to make sure it’s logical and consistent before making a decision. Others tend to be more creative and intuitive.  </a:t>
            </a:r>
          </a:p>
          <a:p>
            <a:pPr eaLnBrk="1" hangingPunct="1"/>
            <a:endParaRPr lang="en-US" dirty="0">
              <a:cs typeface="Arial" charset="0"/>
            </a:endParaRPr>
          </a:p>
          <a:p>
            <a:pPr eaLnBrk="1" hangingPunct="1"/>
            <a:r>
              <a:rPr lang="en-US" dirty="0">
                <a:cs typeface="Arial" charset="0"/>
              </a:rPr>
              <a:t>Tolerance for ambiguity: Some of us have a low tolerance for ambiguity and prefer order and certainty. Others can tolerate much higher levels of uncertainty and can process numerous thoughts at the same time.</a:t>
            </a:r>
          </a:p>
          <a:p>
            <a:pPr eaLnBrk="1" hangingPunct="1"/>
            <a:endParaRPr lang="en-US" dirty="0">
              <a:cs typeface="Arial" charset="0"/>
            </a:endParaRPr>
          </a:p>
          <a:p>
            <a:pPr eaLnBrk="1" hangingPunct="1"/>
            <a:r>
              <a:rPr lang="en-US" dirty="0">
                <a:cs typeface="Arial" charset="0"/>
              </a:rPr>
              <a:t>When you diagram these two dimensions you get four possible decision-making styles.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520566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of these different styles has different strengths and weaknesses. While these four styles are distinct, most managers will display characteristics from more than one style.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1166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 of the Decision-Style Model. Most business students will score highest on the analytical style.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horizontal axis shows “Way of thinking” ranging from “Rational” on the left end to “Intuitive” on the right end. The vertical axis shows “Tolerance for ambiguity” from “Low” at the bottom end to “High” at the top end.</a:t>
            </a:r>
          </a:p>
          <a:p>
            <a:r>
              <a:rPr lang="en-US" sz="1200" kern="1200" dirty="0">
                <a:solidFill>
                  <a:schemeClr val="tx1"/>
                </a:solidFill>
                <a:effectLst/>
                <a:latin typeface="+mn-lt"/>
                <a:ea typeface="+mn-ea"/>
                <a:cs typeface="+mn-cs"/>
              </a:rPr>
              <a:t>Four styles of decision-making are shown in the following intersecting regions: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Rational, Low tolerance for ambiguity: Directive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Rational, High tolerance for ambiguity: Analytic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Intuitive, Low tolerance for ambiguity: Behavioral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Intuitive, High tolerance for ambiguity: Conceptual</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776487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ideal situation for making decisions is one of </a:t>
            </a:r>
            <a:r>
              <a:rPr lang="en-US" b="1" dirty="0">
                <a:cs typeface="Arial" charset="0"/>
              </a:rPr>
              <a:t>certainty</a:t>
            </a:r>
            <a:r>
              <a:rPr lang="en-US" dirty="0">
                <a:cs typeface="Arial" charset="0"/>
              </a:rPr>
              <a:t>, a situation where a manager can make accurate decisions because the outcome of every alternative is known. For example, when Wyoming’s state treasurer decides where to deposit excess state funds, he knows exactly the interest rate offered by each bank and the amount that will be earned on the funds. He is certain about the outcomes of each alternative. As you might expect, most managerial decisions aren’t like this.</a:t>
            </a:r>
          </a:p>
          <a:p>
            <a:pPr eaLnBrk="1" hangingPunct="1"/>
            <a:endParaRPr lang="en-US" dirty="0">
              <a:cs typeface="Arial" charset="0"/>
            </a:endParaRPr>
          </a:p>
          <a:p>
            <a:pPr eaLnBrk="1" hangingPunct="1"/>
            <a:r>
              <a:rPr lang="en-US" dirty="0">
                <a:cs typeface="Arial" charset="0"/>
              </a:rPr>
              <a:t>A far more common situation is one of </a:t>
            </a:r>
            <a:r>
              <a:rPr lang="en-US" b="1" dirty="0">
                <a:cs typeface="Arial" charset="0"/>
              </a:rPr>
              <a:t>risk</a:t>
            </a:r>
            <a:r>
              <a:rPr lang="en-US" dirty="0">
                <a:cs typeface="Arial" charset="0"/>
              </a:rPr>
              <a:t>, conditions in which the decision maker is able to estimate the likelihood of certain outcomes. Under risk, managers have historical data from past personal experiences or secondary information that lets them assign probabilities to different alternatives.</a:t>
            </a:r>
          </a:p>
          <a:p>
            <a:pPr eaLnBrk="1" hangingPunct="1"/>
            <a:endParaRPr lang="en-US" dirty="0">
              <a:cs typeface="Arial" charset="0"/>
            </a:endParaRPr>
          </a:p>
          <a:p>
            <a:pPr eaLnBrk="1" hangingPunct="1"/>
            <a:r>
              <a:rPr lang="en-US" dirty="0">
                <a:cs typeface="Arial" charset="0"/>
              </a:rPr>
              <a:t>What happens if you face a decision where you’re not certain about the outcomes and can’t even make reasonable probability estimates? We call this condition </a:t>
            </a:r>
            <a:r>
              <a:rPr lang="en-US" b="1" dirty="0">
                <a:cs typeface="Arial" charset="0"/>
              </a:rPr>
              <a:t>uncertainty</a:t>
            </a:r>
            <a:r>
              <a:rPr lang="en-US" dirty="0">
                <a:cs typeface="Arial" charset="0"/>
              </a:rPr>
              <a:t>. Managers face decision-making situations of uncertainty. Under these conditions, the choice of alternative is influenced by the limited amount of available information and by the psychological orientation of the decision maker.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520566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risk, managers have historical data from past personal experiences or secondary information that lets them assign probabilities to different alternatives.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1166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try</a:t>
            </a:r>
            <a:r>
              <a:rPr lang="en-US" sz="1200" kern="1200" baseline="0" dirty="0">
                <a:solidFill>
                  <a:schemeClr val="tx1"/>
                </a:solidFill>
                <a:effectLst/>
                <a:latin typeface="+mn-lt"/>
                <a:ea typeface="+mn-ea"/>
                <a:cs typeface="+mn-cs"/>
              </a:rPr>
              <a:t> an example. </a:t>
            </a:r>
            <a:r>
              <a:rPr lang="en-US" sz="1200" kern="1200" dirty="0">
                <a:solidFill>
                  <a:schemeClr val="tx1"/>
                </a:solidFill>
                <a:effectLst/>
                <a:latin typeface="+mn-lt"/>
                <a:ea typeface="+mn-ea"/>
                <a:cs typeface="+mn-cs"/>
              </a:rPr>
              <a:t>Suppose you manage a Colorado ski resort, and you’re thinking about adding another lift. Obviously, your decision will be influenced by the additional revenue that the new lift would generate, which depends on snowfall. You have fairly reliable weather data from the last 10 years on snowfall levels in your area—three years of heavy snowfall, five years of normal snowfall, and two years of light snow. And you have good information on the amount of revenues generated during each level of snow.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use this information to help you make your decision by calculating expected value—the expected return from each possible outcome—by multiplying expected revenues by snowfall probabilities. The result is the average revenue you can expect over time if the given probabilities hold. As Exhibit 2-8 shows, the expected revenue from adding a new ski lift is $687,500. Of course, whether that’s enough to justify a decision to build depends on the costs involved in generating that revenue.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776487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marketing manager at Visa has determined four possible strategies (Strategy 1, Strategy 2, Strategy 3, and Strategy 4) for promoting the Visa card throughout the West Coast region of the United States. The marketing manager also knows that major competitor MasterCard has three competitive actions (CA 1, CA 2, and CA 3) it’s using to promote its card in the same region. For this example, we’ll assume that the Visa manager had no previous knowledge that would allow her to determine probabilities of success of any of the four strategies. She formulates the matrix shown in Exhibit 2-9 to show the various Visa strategies and the resulting profit, depending on the competitive action used by MasterCard.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7171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Managers calculate regret by subtracting all possible payoffs in each category from the maximum possible payoff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each given event, in this case for each competitive action. For our Visa manager, the highest payoff—given that MasterCard engages in CA1, CA2, or CA3—is $24 million, $21 million, or $28 million, respectively (the highest number in each column). Subtracting the payoffs in Exhibit 2-9 from those figures produces the results shown in Exhibit 2-10.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754796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managers make decisions, they not only use their own particular style, they may use “rules of thumb,” or </a:t>
            </a:r>
            <a:r>
              <a:rPr lang="en-US" b="1" dirty="0">
                <a:cs typeface="Arial" charset="0"/>
              </a:rPr>
              <a:t>heuristics</a:t>
            </a:r>
            <a:r>
              <a:rPr lang="en-US" b="0" dirty="0">
                <a:cs typeface="Arial" charset="0"/>
              </a:rPr>
              <a:t>,</a:t>
            </a:r>
            <a:r>
              <a:rPr lang="en-US" b="1" dirty="0">
                <a:cs typeface="Arial" charset="0"/>
              </a:rPr>
              <a:t> </a:t>
            </a:r>
            <a:r>
              <a:rPr lang="en-US" dirty="0">
                <a:cs typeface="Arial" charset="0"/>
              </a:rPr>
              <a:t>to simplify their decision-making. Rules of thumb can be useful because they help make sense of complex, uncertain, and ambiguous information. Even though managers may use rules of thumb, that doesn’t mean those rules are reliable. Why? Because they may lead to errors and biases in processing and evaluating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602015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Exhibit 2-11 identifies 12 common decision errors of managers and biases they may have. Let’s look at each.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453077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decision makers tend to think they know more than they do or hold unrealistically positive views of themselves and their performance, they’re exhibiting the </a:t>
            </a:r>
            <a:r>
              <a:rPr lang="en-US" i="1" dirty="0">
                <a:cs typeface="Arial" charset="0"/>
              </a:rPr>
              <a:t>overconfidence bias. </a:t>
            </a:r>
          </a:p>
          <a:p>
            <a:pPr eaLnBrk="1" hangingPunct="1"/>
            <a:endParaRPr lang="en-US" i="1" dirty="0">
              <a:cs typeface="Arial" charset="0"/>
            </a:endParaRPr>
          </a:p>
          <a:p>
            <a:pPr eaLnBrk="1" hangingPunct="1"/>
            <a:r>
              <a:rPr lang="en-US" dirty="0">
                <a:cs typeface="Arial" charset="0"/>
              </a:rPr>
              <a:t>The </a:t>
            </a:r>
            <a:r>
              <a:rPr lang="en-US" i="1" dirty="0">
                <a:cs typeface="Arial" charset="0"/>
              </a:rPr>
              <a:t>immediate gratification bias </a:t>
            </a:r>
            <a:r>
              <a:rPr lang="en-US" dirty="0">
                <a:cs typeface="Arial" charset="0"/>
              </a:rPr>
              <a:t>describes decision makers who tend to want immediate rewards and to avoid immediate costs. For these individuals, decision choices that provide quick payoffs are more appealing than those with payoffs in the future.</a:t>
            </a:r>
          </a:p>
          <a:p>
            <a:pPr eaLnBrk="1" hangingPunct="1"/>
            <a:endParaRPr lang="en-US" dirty="0">
              <a:cs typeface="Arial" charset="0"/>
            </a:endParaRPr>
          </a:p>
          <a:p>
            <a:pPr eaLnBrk="1" hangingPunct="1"/>
            <a:r>
              <a:rPr lang="en-US" dirty="0">
                <a:cs typeface="Arial" charset="0"/>
              </a:rPr>
              <a:t>The </a:t>
            </a:r>
            <a:r>
              <a:rPr lang="en-US" i="1" dirty="0">
                <a:cs typeface="Arial" charset="0"/>
              </a:rPr>
              <a:t>anchoring effect </a:t>
            </a:r>
            <a:r>
              <a:rPr lang="en-US" dirty="0">
                <a:cs typeface="Arial" charset="0"/>
              </a:rPr>
              <a:t>describes how decision makers fixate on initial information as a starting point and then, once set, fail to adequately adjust for subsequent information. First impressions, ideas, prices, and estimates carry unwarranted weight relative to information received later.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564765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decision makers selectively organize and interpret events based on their biased perceptions, they’re using the </a:t>
            </a:r>
            <a:r>
              <a:rPr lang="en-US" i="1" dirty="0">
                <a:cs typeface="Arial" charset="0"/>
              </a:rPr>
              <a:t>selective perception bias</a:t>
            </a:r>
            <a:r>
              <a:rPr lang="en-US" dirty="0">
                <a:cs typeface="Arial" charset="0"/>
              </a:rPr>
              <a:t>. This influences the information they pay attention to, the problems they identify, and the alternatives they develop. </a:t>
            </a:r>
          </a:p>
          <a:p>
            <a:pPr eaLnBrk="1" hangingPunct="1"/>
            <a:endParaRPr lang="en-US" dirty="0">
              <a:cs typeface="Arial" charset="0"/>
            </a:endParaRPr>
          </a:p>
          <a:p>
            <a:pPr eaLnBrk="1" hangingPunct="1"/>
            <a:r>
              <a:rPr lang="en-US" dirty="0">
                <a:cs typeface="Arial" charset="0"/>
              </a:rPr>
              <a:t>Decision makers who seek out information that reaffirms their past choices and discount information that contradicts past judgments exhibit the </a:t>
            </a:r>
            <a:r>
              <a:rPr lang="en-US" i="1" dirty="0">
                <a:cs typeface="Arial" charset="0"/>
              </a:rPr>
              <a:t>confirmation bias.</a:t>
            </a:r>
          </a:p>
          <a:p>
            <a:pPr eaLnBrk="1" hangingPunct="1"/>
            <a:endParaRPr lang="en-US" i="1" dirty="0">
              <a:cs typeface="Arial" charset="0"/>
            </a:endParaRPr>
          </a:p>
          <a:p>
            <a:pPr eaLnBrk="1" hangingPunct="1"/>
            <a:r>
              <a:rPr lang="en-US" dirty="0">
                <a:cs typeface="Arial" charset="0"/>
              </a:rPr>
              <a:t>The </a:t>
            </a:r>
            <a:r>
              <a:rPr lang="en-US" i="1" dirty="0">
                <a:cs typeface="Arial" charset="0"/>
              </a:rPr>
              <a:t>framing bias </a:t>
            </a:r>
            <a:r>
              <a:rPr lang="en-US" dirty="0">
                <a:cs typeface="Arial" charset="0"/>
              </a:rPr>
              <a:t>is when decision makers select and highlight certain aspects of a situation while excluding others. By drawing attention to specific aspects of a situation and highlighting them, while at the same time downplaying or omitting other aspects, they distort what they see and create incorrect reference points. </a:t>
            </a:r>
            <a:endParaRPr lang="en-US" i="1"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001528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t>
            </a:r>
            <a:r>
              <a:rPr lang="en-US" i="1" dirty="0">
                <a:cs typeface="Arial" charset="0"/>
              </a:rPr>
              <a:t>availability bias </a:t>
            </a:r>
            <a:r>
              <a:rPr lang="en-US" dirty="0">
                <a:cs typeface="Arial" charset="0"/>
              </a:rPr>
              <a:t>happens when decision makers tend to remember events that are the most recent and vivid in their memory. The result? It distorts their ability to recall events in an objective manner and results in distorted judgments and probability estimates. </a:t>
            </a:r>
          </a:p>
          <a:p>
            <a:pPr eaLnBrk="1" hangingPunct="1"/>
            <a:endParaRPr lang="en-US" dirty="0">
              <a:cs typeface="Arial" charset="0"/>
            </a:endParaRPr>
          </a:p>
          <a:p>
            <a:pPr eaLnBrk="1" hangingPunct="1"/>
            <a:r>
              <a:rPr lang="en-US" dirty="0">
                <a:cs typeface="Arial" charset="0"/>
              </a:rPr>
              <a:t>When decision makers assess the likelihood of an event based on how closely it resembles other events or sets of events, that’s the </a:t>
            </a:r>
            <a:r>
              <a:rPr lang="en-US" i="1" dirty="0">
                <a:cs typeface="Arial" charset="0"/>
              </a:rPr>
              <a:t>representation bias. </a:t>
            </a:r>
            <a:r>
              <a:rPr lang="en-US" dirty="0">
                <a:cs typeface="Arial" charset="0"/>
              </a:rPr>
              <a:t>Managers exhibiting this bias draw analogies and see identical situations where they don’t exist. </a:t>
            </a:r>
          </a:p>
          <a:p>
            <a:pPr eaLnBrk="1" hangingPunct="1"/>
            <a:endParaRPr lang="en-US" dirty="0">
              <a:cs typeface="Arial" charset="0"/>
            </a:endParaRPr>
          </a:p>
          <a:p>
            <a:pPr eaLnBrk="1" hangingPunct="1"/>
            <a:r>
              <a:rPr lang="en-US" dirty="0">
                <a:cs typeface="Arial" charset="0"/>
              </a:rPr>
              <a:t>The </a:t>
            </a:r>
            <a:r>
              <a:rPr lang="en-US" i="1" dirty="0">
                <a:cs typeface="Arial" charset="0"/>
              </a:rPr>
              <a:t>randomness bias </a:t>
            </a:r>
            <a:r>
              <a:rPr lang="en-US" dirty="0">
                <a:cs typeface="Arial" charset="0"/>
              </a:rPr>
              <a:t>describes the actions of decision makers who try to create meaning out of random events. They do this because most decision makers have difficulty dealing with chance even though random events happen to everyone, and there’s nothing that can be done to predict them.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525398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t>
            </a:r>
            <a:r>
              <a:rPr lang="en-US" i="1" dirty="0">
                <a:cs typeface="Arial" charset="0"/>
              </a:rPr>
              <a:t>sunk costs error </a:t>
            </a:r>
            <a:r>
              <a:rPr lang="en-US" dirty="0">
                <a:cs typeface="Arial" charset="0"/>
              </a:rPr>
              <a:t>occurs when decision makers forget that current choices can’t correct the past. They incorrectly fixate on past expenditures of time, money, or effort in assessing choices rather than on future consequences. Instead of ignoring sunk costs, they can’t forget them. </a:t>
            </a:r>
          </a:p>
          <a:p>
            <a:pPr eaLnBrk="1" hangingPunct="1"/>
            <a:endParaRPr lang="en-US" dirty="0">
              <a:cs typeface="Arial" charset="0"/>
            </a:endParaRPr>
          </a:p>
          <a:p>
            <a:pPr eaLnBrk="1" hangingPunct="1"/>
            <a:r>
              <a:rPr lang="en-US" dirty="0">
                <a:cs typeface="Arial" charset="0"/>
              </a:rPr>
              <a:t>Decision makers who are quick to take credit for their successes and to blame failure on outside factors are exhibiting the </a:t>
            </a:r>
            <a:r>
              <a:rPr lang="en-US" i="1" dirty="0">
                <a:cs typeface="Arial" charset="0"/>
              </a:rPr>
              <a:t>self-serving bias. </a:t>
            </a:r>
          </a:p>
          <a:p>
            <a:pPr eaLnBrk="1" hangingPunct="1"/>
            <a:endParaRPr lang="en-US" i="1" dirty="0">
              <a:cs typeface="Arial" charset="0"/>
            </a:endParaRPr>
          </a:p>
          <a:p>
            <a:pPr eaLnBrk="1" hangingPunct="1"/>
            <a:r>
              <a:rPr lang="en-US" dirty="0">
                <a:cs typeface="Arial" charset="0"/>
              </a:rPr>
              <a:t>Finally, the </a:t>
            </a:r>
            <a:r>
              <a:rPr lang="en-US" i="1" dirty="0">
                <a:cs typeface="Arial" charset="0"/>
              </a:rPr>
              <a:t>hindsight bias </a:t>
            </a:r>
            <a:r>
              <a:rPr lang="en-US" dirty="0">
                <a:cs typeface="Arial" charset="0"/>
              </a:rPr>
              <a:t>is the tendency for decision makers to falsely believe that they would have accurately predicted the outcome of an event once that outcome is actually known.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771125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Decision-making is serious business. Your abilities and track record as an effective decision maker will determine how your organizational work performance is evaluated and whether you’ll be promoted to higher and higher positions of responsibility. Below</a:t>
            </a:r>
            <a:r>
              <a:rPr lang="en-US" baseline="0" dirty="0">
                <a:cs typeface="Arial" charset="0"/>
              </a:rPr>
              <a:t> </a:t>
            </a:r>
            <a:r>
              <a:rPr lang="en-US" dirty="0">
                <a:cs typeface="Arial" charset="0"/>
              </a:rPr>
              <a:t>are some guidelines to help you be a better decision maker.</a:t>
            </a:r>
          </a:p>
          <a:p>
            <a:pPr eaLnBrk="1" hangingPunct="1"/>
            <a:endParaRPr lang="en-US" dirty="0">
              <a:cs typeface="Arial" charset="0"/>
            </a:endParaRPr>
          </a:p>
          <a:p>
            <a:pPr eaLnBrk="1" hangingPunct="1"/>
            <a:r>
              <a:rPr lang="en-US" i="1" dirty="0">
                <a:cs typeface="Arial" charset="0"/>
              </a:rPr>
              <a:t>Understand cultural differences. </a:t>
            </a:r>
            <a:r>
              <a:rPr lang="en-US" dirty="0">
                <a:cs typeface="Arial" charset="0"/>
              </a:rPr>
              <a:t>Managers everywhere want to make good decisions. However, is there only one “best” way worldwide to make decisions? Or does the “best way depend on the values, beliefs, attitudes, and behavioral patterns of the people involved?”</a:t>
            </a:r>
          </a:p>
          <a:p>
            <a:pPr eaLnBrk="1" hangingPunct="1"/>
            <a:endParaRPr lang="en-US" dirty="0">
              <a:cs typeface="Arial" charset="0"/>
            </a:endParaRPr>
          </a:p>
          <a:p>
            <a:pPr eaLnBrk="1" hangingPunct="1"/>
            <a:r>
              <a:rPr lang="en-US" i="1" dirty="0">
                <a:cs typeface="Arial" charset="0"/>
              </a:rPr>
              <a:t>Create standards for good decision making. </a:t>
            </a:r>
            <a:r>
              <a:rPr lang="en-US" dirty="0">
                <a:cs typeface="Arial" charset="0"/>
              </a:rPr>
              <a:t>Good decisions are forward-looking, use available information, consider all available and viable options, and do not create conflicts of interest.</a:t>
            </a:r>
          </a:p>
          <a:p>
            <a:pPr eaLnBrk="1" hangingPunct="1"/>
            <a:endParaRPr lang="en-US" dirty="0">
              <a:cs typeface="Arial" charset="0"/>
            </a:endParaRPr>
          </a:p>
          <a:p>
            <a:pPr eaLnBrk="1" hangingPunct="1"/>
            <a:r>
              <a:rPr lang="en-US" i="1" dirty="0">
                <a:cs typeface="Arial" charset="0"/>
              </a:rPr>
              <a:t>Know when it’s time to call it quits. </a:t>
            </a:r>
            <a:r>
              <a:rPr lang="en-US" dirty="0">
                <a:cs typeface="Arial" charset="0"/>
              </a:rPr>
              <a:t>When it’s evident that a decision isn’t working, don’t be afraid to pull the plug.</a:t>
            </a:r>
          </a:p>
          <a:p>
            <a:pPr eaLnBrk="1" hangingPunct="1"/>
            <a:endParaRPr lang="en-US" dirty="0">
              <a:cs typeface="Arial" charset="0"/>
            </a:endParaRPr>
          </a:p>
          <a:p>
            <a:pPr eaLnBrk="1" hangingPunct="1"/>
            <a:r>
              <a:rPr lang="en-US" i="1" dirty="0">
                <a:cs typeface="Arial" charset="0"/>
              </a:rPr>
              <a:t>Use an effective decision-making process. </a:t>
            </a:r>
          </a:p>
          <a:p>
            <a:pPr eaLnBrk="1" hangingPunct="1"/>
            <a:endParaRPr lang="en-US" i="1" dirty="0">
              <a:cs typeface="Arial" charset="0"/>
            </a:endParaRPr>
          </a:p>
          <a:p>
            <a:pPr eaLnBrk="1" hangingPunct="1"/>
            <a:r>
              <a:rPr lang="en-US" i="1" dirty="0">
                <a:cs typeface="Arial" charset="0"/>
              </a:rPr>
              <a:t>Build an organization that can spot the unexpected and quickly adapt to the changed environment.</a:t>
            </a: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212584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way managers approach decision-making—using a rational and analytical mindset in identifying problems, coming up with alternatives, evaluating alternatives, and choosing one of those alternatives—may not be best and certainly not the only choice in today’s environment. That’s where design thinking comes in. </a:t>
            </a:r>
            <a:r>
              <a:rPr lang="en-US" b="1" dirty="0">
                <a:cs typeface="Arial" charset="0"/>
              </a:rPr>
              <a:t>Design thinking </a:t>
            </a:r>
            <a:r>
              <a:rPr lang="en-US" dirty="0">
                <a:cs typeface="Arial" charset="0"/>
              </a:rPr>
              <a:t>has been described as “approaching management problems as designers approach design problems.”</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can the design thinking approach teach managers about making better decisions? Well, it begins with the first step of identifying problems. Design thinking says that managers should look at problem identification collaboratively and integratively, with the goal of gaining a deep understanding of the situation. They should look not only at the rational aspects, but also at the emotional elements. Then invariably, of course, design thinking would influence how managers identify and evaluate alternatives. “A traditional manager (educated in a business school, of course) would take the options that have been presented and analyze them based on deductive reasoning and then select the one with the highest net present value. However, using design thinking, a manager would say, ‘What is something completely new that would be lovely if it existed but doesn’t now?’ ”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Design thinking means opening up your perspective and gaining insights by using observation and inquiry skills and not relying simply on rational analysis.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1969519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is </a:t>
            </a:r>
            <a:r>
              <a:rPr lang="en-US" sz="1200" b="1" kern="1200" dirty="0">
                <a:solidFill>
                  <a:schemeClr val="tx1"/>
                </a:solidFill>
                <a:effectLst/>
                <a:latin typeface="+mn-lt"/>
                <a:ea typeface="+mn-ea"/>
                <a:cs typeface="+mn-cs"/>
              </a:rPr>
              <a:t>big data</a:t>
            </a:r>
            <a:r>
              <a:rPr lang="en-US" sz="1200" kern="1200" dirty="0">
                <a:solidFill>
                  <a:schemeClr val="tx1"/>
                </a:solidFill>
                <a:effectLst/>
                <a:latin typeface="+mn-lt"/>
                <a:ea typeface="+mn-ea"/>
                <a:cs typeface="+mn-cs"/>
              </a:rPr>
              <a:t>? It’s the vast amount of quantifiable information that can be analyzed by highly sophisticated data processing. One IT expert described big data with “3V’s: high volume, high velocity, and/or high variety information assets.”</a:t>
            </a:r>
          </a:p>
          <a:p>
            <a:endParaRPr lang="en-US" dirty="0">
              <a:effectLst/>
            </a:endParaRPr>
          </a:p>
          <a:p>
            <a:r>
              <a:rPr lang="en-US" sz="1200" kern="1200" dirty="0">
                <a:solidFill>
                  <a:schemeClr val="tx1"/>
                </a:solidFill>
                <a:effectLst/>
                <a:latin typeface="+mn-lt"/>
                <a:ea typeface="+mn-ea"/>
                <a:cs typeface="+mn-cs"/>
              </a:rPr>
              <a:t>What does big data have to do with decision making? A lot, as you can imagine. With this type of data at hand, decision makers have very powerful tools to help them make decisions. However, experts caution that collecting and analyzing data for data’s sake is wasted e ort. Goals are needed when collecting and using this type of information. As one individual said, “Big data is a descendant of Taylor’s ‘scientific management’ of more than a century ago.”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Taylor used a stopwatch to time and monitor a worker’s every movement, big data is using math modeling, predictive algorithms, and artificial intelligence software to measure and monitor people and machines like never before. But managers need to really examine and evaluate how big data might contribute to their decision making before jumping in with both feet. Why? Because big data, no matter how comprehensive or well analyzed, needs to be tempered by good judgment. For instance, a recent government report states: “Companies should remember that while big data is very good at detecting correlations, it does not explain which correlations are meaningful.” </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150401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Every decision starts with a </a:t>
            </a:r>
            <a:r>
              <a:rPr lang="en-US" b="1" dirty="0">
                <a:cs typeface="Arial" charset="0"/>
              </a:rPr>
              <a:t>problem</a:t>
            </a:r>
            <a:r>
              <a:rPr lang="en-US" dirty="0">
                <a:cs typeface="Arial" charset="0"/>
              </a:rPr>
              <a:t>, a discrepancy between an existing and a desired condition. For our example, Amanda is a sales manager whose reps need new laptops because their old ones are outdated and inadequate for doing their job. To make it simple, assume it’s not economical to add memory to the old computers and it’s the company’s policy to purchase, not lease. Now we have a problem—a disparity between the sales reps’ current computers (existing condition) and their need to have more efficient ones (desired condition). Amanda has a decision to make.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data availability has paved the way for AI to expand data analysis and gives us new tools to help with decision making. These tools are machine learning, deep learning, and analytics.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Machine </a:t>
            </a:r>
            <a:r>
              <a:rPr lang="en-US" sz="1200" i="0" dirty="0"/>
              <a:t>learning – </a:t>
            </a:r>
            <a:r>
              <a:rPr lang="en-US" sz="1200" i="0" dirty="0" err="1"/>
              <a:t>Capacidade</a:t>
            </a:r>
            <a:r>
              <a:rPr lang="en-US" sz="1200" i="0" dirty="0"/>
              <a:t> de </a:t>
            </a:r>
            <a:r>
              <a:rPr lang="en-US" sz="1200" i="0" dirty="0" err="1"/>
              <a:t>aprender</a:t>
            </a:r>
            <a:r>
              <a:rPr lang="en-US" sz="1200" i="0" dirty="0"/>
              <a:t> e </a:t>
            </a:r>
            <a:r>
              <a:rPr lang="en-US" sz="1200" i="0" dirty="0" err="1"/>
              <a:t>melhorar</a:t>
            </a:r>
            <a:r>
              <a:rPr lang="en-US" sz="1200" i="0" dirty="0"/>
              <a:t> com a </a:t>
            </a:r>
            <a:r>
              <a:rPr lang="en-US" sz="1200" i="0" dirty="0" err="1"/>
              <a:t>experiência</a:t>
            </a:r>
            <a:r>
              <a:rPr lang="en-US" sz="1200" i="0" dirty="0"/>
              <a:t> </a:t>
            </a:r>
            <a:r>
              <a:rPr lang="en-US" sz="1200" i="0" dirty="0" err="1"/>
              <a:t>sem</a:t>
            </a:r>
            <a:r>
              <a:rPr lang="en-US" sz="1200" i="0" dirty="0"/>
              <a:t> </a:t>
            </a:r>
            <a:r>
              <a:rPr lang="en-US" sz="1200" i="0" dirty="0" err="1"/>
              <a:t>serem</a:t>
            </a:r>
            <a:r>
              <a:rPr lang="en-US" sz="1200" i="0" dirty="0"/>
              <a:t> </a:t>
            </a:r>
            <a:r>
              <a:rPr lang="en-US" sz="1200" i="0" dirty="0" err="1"/>
              <a:t>programados</a:t>
            </a:r>
            <a:r>
              <a:rPr lang="en-US" sz="1200" i="0" dirty="0"/>
              <a:t> </a:t>
            </a:r>
            <a:r>
              <a:rPr lang="en-US" sz="1200" i="0" dirty="0" err="1"/>
              <a:t>diretamente</a:t>
            </a:r>
            <a:r>
              <a:rPr lang="en-US" sz="1200" i="0" dirty="0"/>
              <a:t> para a </a:t>
            </a:r>
            <a:r>
              <a:rPr lang="en-US" sz="1200" i="0" dirty="0" err="1"/>
              <a:t>melhoria</a:t>
            </a:r>
            <a:r>
              <a:rPr lang="en-US" sz="1200" i="0" dirty="0"/>
              <a:t> </a:t>
            </a:r>
            <a:r>
              <a:rPr lang="en-US" sz="1200" i="0" dirty="0" err="1"/>
              <a:t>específica</a:t>
            </a:r>
            <a:r>
              <a:rPr lang="en-US" sz="120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Deep learning – Sub </a:t>
            </a:r>
            <a:r>
              <a:rPr lang="en-US" sz="1200" i="1" dirty="0" err="1"/>
              <a:t>ramo</a:t>
            </a:r>
            <a:r>
              <a:rPr lang="en-US" sz="1200" i="1" dirty="0"/>
              <a:t> do ML, que </a:t>
            </a:r>
            <a:r>
              <a:rPr lang="en-US" sz="1200" i="1" dirty="0" err="1"/>
              <a:t>procura</a:t>
            </a:r>
            <a:r>
              <a:rPr lang="en-US" sz="1200" i="1" dirty="0"/>
              <a:t> </a:t>
            </a:r>
            <a:r>
              <a:rPr lang="en-US" sz="1200" i="1" dirty="0" err="1"/>
              <a:t>nos</a:t>
            </a:r>
            <a:r>
              <a:rPr lang="en-US" sz="1200" i="1" dirty="0"/>
              <a:t> dados </a:t>
            </a:r>
            <a:r>
              <a:rPr lang="en-US" sz="1200" i="1" dirty="0" err="1"/>
              <a:t>modelos</a:t>
            </a:r>
            <a:r>
              <a:rPr lang="en-US" sz="1200" i="1" dirty="0"/>
              <a:t> de </a:t>
            </a:r>
            <a:r>
              <a:rPr lang="en-US" sz="1200" i="1" dirty="0" err="1"/>
              <a:t>vários</a:t>
            </a:r>
            <a:r>
              <a:rPr lang="en-US" sz="1200" i="1" dirty="0"/>
              <a:t> </a:t>
            </a:r>
            <a:r>
              <a:rPr lang="en-US" sz="1200" i="1" dirty="0" err="1"/>
              <a:t>níveis</a:t>
            </a:r>
            <a:r>
              <a:rPr lang="en-US" sz="1200" i="1" dirty="0"/>
              <a:t> para </a:t>
            </a:r>
            <a:r>
              <a:rPr lang="en-US" sz="1200" i="1" dirty="0" err="1"/>
              <a:t>hierarquicamente</a:t>
            </a:r>
            <a:r>
              <a:rPr lang="en-US" sz="1200" i="1" dirty="0"/>
              <a:t> </a:t>
            </a:r>
            <a:r>
              <a:rPr lang="en-US" sz="1200" i="1" dirty="0" err="1"/>
              <a:t>ir</a:t>
            </a:r>
            <a:r>
              <a:rPr lang="en-US" sz="1200" i="1" dirty="0"/>
              <a:t> </a:t>
            </a:r>
            <a:r>
              <a:rPr lang="en-US" sz="1200" i="1" dirty="0" err="1"/>
              <a:t>decidindo</a:t>
            </a:r>
            <a:r>
              <a:rPr lang="en-US" sz="1200" i="1" dirty="0"/>
              <a:t> de forma </a:t>
            </a:r>
            <a:r>
              <a:rPr lang="en-US" sz="1200" i="1" dirty="0" err="1"/>
              <a:t>mais</a:t>
            </a:r>
            <a:r>
              <a:rPr lang="en-US" sz="1200" i="1" dirty="0"/>
              <a:t> </a:t>
            </a:r>
            <a:r>
              <a:rPr lang="en-US" sz="1200" i="1" dirty="0" err="1"/>
              <a:t>eficiente</a:t>
            </a:r>
            <a:r>
              <a:rPr lang="en-US" sz="1200" i="1" dirty="0"/>
              <a:t> e </a:t>
            </a:r>
            <a:r>
              <a:rPr lang="en-US" sz="1200" i="1" dirty="0" err="1"/>
              <a:t>eficaz</a:t>
            </a:r>
            <a:r>
              <a:rPr lang="en-US" sz="1200"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Analytics - </a:t>
            </a:r>
            <a:r>
              <a:rPr lang="pt-BR" sz="1200" i="1" dirty="0"/>
              <a:t>A análise de gestão que se concentra na compreensão do desempenho dos negócios com base em dados e métodos estatísticos, com o objetivo de o melhorar.</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2548843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almost 100% of large corporations use some form of AI.</a:t>
            </a:r>
          </a:p>
        </p:txBody>
      </p:sp>
      <p:sp>
        <p:nvSpPr>
          <p:cNvPr id="4" name="Slide Number Placeholder 3"/>
          <p:cNvSpPr>
            <a:spLocks noGrp="1"/>
          </p:cNvSpPr>
          <p:nvPr>
            <p:ph type="sldNum" sz="quarter" idx="5"/>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260605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Once a manager has identified a problem, he or she must identify the </a:t>
            </a:r>
            <a:r>
              <a:rPr lang="en-US" b="1" dirty="0">
                <a:cs typeface="Arial" charset="0"/>
              </a:rPr>
              <a:t>decision criteria </a:t>
            </a:r>
            <a:r>
              <a:rPr lang="en-US" dirty="0">
                <a:cs typeface="Arial" charset="0"/>
              </a:rPr>
              <a:t>important or relevant to resolving</a:t>
            </a:r>
          </a:p>
          <a:p>
            <a:pPr eaLnBrk="1" hangingPunct="1"/>
            <a:r>
              <a:rPr lang="en-US" dirty="0">
                <a:cs typeface="Arial" charset="0"/>
              </a:rPr>
              <a:t>the problem. Every decision</a:t>
            </a:r>
            <a:r>
              <a:rPr lang="en-US" sz="1200" kern="1200" dirty="0">
                <a:solidFill>
                  <a:schemeClr val="tx1"/>
                </a:solidFill>
                <a:latin typeface="+mn-lt"/>
                <a:ea typeface="+mn-ea"/>
                <a:cs typeface="+mn-cs"/>
              </a:rPr>
              <a:t>-</a:t>
            </a:r>
            <a:r>
              <a:rPr lang="en-US" dirty="0">
                <a:cs typeface="Arial" charset="0"/>
              </a:rPr>
              <a:t>maker has criteria guiding his or her decisions even if they’re not explicitly stated. In our example,</a:t>
            </a:r>
          </a:p>
          <a:p>
            <a:pPr eaLnBrk="1" hangingPunct="1"/>
            <a:r>
              <a:rPr lang="en-US" dirty="0">
                <a:cs typeface="Arial" charset="0"/>
              </a:rPr>
              <a:t>Amanda decides after careful consideration that memory and storage capabilities, display quality, battery life, warranty, and carrying weight are the relevant criteria in her decision.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If the relevant criteria aren’t equally important, the decision maker must weight the items in order to give them the correct</a:t>
            </a:r>
          </a:p>
          <a:p>
            <a:pPr eaLnBrk="1" hangingPunct="1"/>
            <a:r>
              <a:rPr lang="en-US" dirty="0">
                <a:cs typeface="Arial" charset="0"/>
              </a:rPr>
              <a:t>priority in the decision. How? A simple way is to give the most important criterion a weight of 10 and then assign weights to the rest using that standard. Of course, you could use any number as the highest weight. The weighted criteria for our example is shown in Exhibit 2-2.</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15081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4839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96009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sixth step in the decision-making process is choosing the best alternative or the one that generated the highest total in Step 5. In our example (Exhibit 2-4), Amanda would choose the Dell Inspiron because it scored higher than all other alternatives (249 total).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45263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10/19/2020</a:t>
            </a:fld>
            <a:endParaRPr lang="en-US" dirty="0"/>
          </a:p>
        </p:txBody>
      </p:sp>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10/19/2020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10/19/2020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326604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10/19/2020</a:t>
            </a:fld>
            <a:endParaRPr lang="en-US" dirty="0"/>
          </a:p>
        </p:txBody>
      </p:sp>
      <p:sp>
        <p:nvSpPr>
          <p:cNvPr id="4" name="Picture Placeholder 3"/>
          <p:cNvSpPr>
            <a:spLocks noGrp="1"/>
          </p:cNvSpPr>
          <p:nvPr>
            <p:ph type="pic" sz="quarter" idx="12"/>
          </p:nvPr>
        </p:nvSpPr>
        <p:spPr>
          <a:xfrm>
            <a:off x="381000" y="3048000"/>
            <a:ext cx="8382000" cy="1905000"/>
          </a:xfrm>
        </p:spPr>
        <p:txBody>
          <a:bodyPr/>
          <a:lstStyle/>
          <a:p>
            <a:endParaRPr lang="en-IN"/>
          </a:p>
        </p:txBody>
      </p:sp>
      <p:sp>
        <p:nvSpPr>
          <p:cNvPr id="5" name="Content Placeholder 4"/>
          <p:cNvSpPr>
            <a:spLocks noGrp="1"/>
          </p:cNvSpPr>
          <p:nvPr>
            <p:ph sz="quarter" idx="13"/>
          </p:nvPr>
        </p:nvSpPr>
        <p:spPr>
          <a:xfrm>
            <a:off x="762000" y="5105400"/>
            <a:ext cx="7467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21256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10/19/2020</a:t>
            </a:fld>
            <a:endParaRPr lang="en-US" dirty="0"/>
          </a:p>
        </p:txBody>
      </p:sp>
      <p:sp>
        <p:nvSpPr>
          <p:cNvPr id="4" name="Picture Placeholder 3"/>
          <p:cNvSpPr>
            <a:spLocks noGrp="1"/>
          </p:cNvSpPr>
          <p:nvPr>
            <p:ph type="pic" sz="quarter" idx="12"/>
          </p:nvPr>
        </p:nvSpPr>
        <p:spPr>
          <a:xfrm>
            <a:off x="381000" y="3048000"/>
            <a:ext cx="8382000" cy="1905000"/>
          </a:xfrm>
        </p:spPr>
        <p:txBody>
          <a:bodyPr/>
          <a:lstStyle/>
          <a:p>
            <a:endParaRPr lang="en-IN"/>
          </a:p>
        </p:txBody>
      </p:sp>
      <p:sp>
        <p:nvSpPr>
          <p:cNvPr id="5" name="Content Placeholder 4"/>
          <p:cNvSpPr>
            <a:spLocks noGrp="1"/>
          </p:cNvSpPr>
          <p:nvPr>
            <p:ph sz="quarter" idx="13"/>
          </p:nvPr>
        </p:nvSpPr>
        <p:spPr>
          <a:xfrm>
            <a:off x="762000" y="5105400"/>
            <a:ext cx="7467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36767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10/19/2020</a:t>
            </a:fld>
            <a:endParaRPr lang="en-US" dirty="0"/>
          </a:p>
        </p:txBody>
      </p:sp>
      <p:sp>
        <p:nvSpPr>
          <p:cNvPr id="4" name="Picture Placeholder 3"/>
          <p:cNvSpPr>
            <a:spLocks noGrp="1"/>
          </p:cNvSpPr>
          <p:nvPr>
            <p:ph type="pic" sz="quarter" idx="12"/>
          </p:nvPr>
        </p:nvSpPr>
        <p:spPr>
          <a:xfrm>
            <a:off x="381000" y="3048000"/>
            <a:ext cx="8382000" cy="1905000"/>
          </a:xfrm>
        </p:spPr>
        <p:txBody>
          <a:bodyPr/>
          <a:lstStyle/>
          <a:p>
            <a:endParaRPr lang="en-IN"/>
          </a:p>
        </p:txBody>
      </p:sp>
      <p:sp>
        <p:nvSpPr>
          <p:cNvPr id="5" name="Content Placeholder 4"/>
          <p:cNvSpPr>
            <a:spLocks noGrp="1"/>
          </p:cNvSpPr>
          <p:nvPr>
            <p:ph sz="quarter" idx="13"/>
          </p:nvPr>
        </p:nvSpPr>
        <p:spPr>
          <a:xfrm>
            <a:off x="762000" y="5105400"/>
            <a:ext cx="7467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22550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10/19/2020</a:t>
            </a:fld>
            <a:endParaRPr lang="en-US" dirty="0"/>
          </a:p>
        </p:txBody>
      </p:sp>
      <p:sp>
        <p:nvSpPr>
          <p:cNvPr id="4" name="Picture Placeholder 3"/>
          <p:cNvSpPr>
            <a:spLocks noGrp="1"/>
          </p:cNvSpPr>
          <p:nvPr>
            <p:ph type="pic" sz="quarter" idx="12"/>
          </p:nvPr>
        </p:nvSpPr>
        <p:spPr>
          <a:xfrm>
            <a:off x="381000" y="3048000"/>
            <a:ext cx="8382000" cy="1905000"/>
          </a:xfrm>
        </p:spPr>
        <p:txBody>
          <a:bodyPr/>
          <a:lstStyle/>
          <a:p>
            <a:endParaRPr lang="en-IN"/>
          </a:p>
        </p:txBody>
      </p:sp>
      <p:sp>
        <p:nvSpPr>
          <p:cNvPr id="5" name="Content Placeholder 4"/>
          <p:cNvSpPr>
            <a:spLocks noGrp="1"/>
          </p:cNvSpPr>
          <p:nvPr>
            <p:ph sz="quarter" idx="13"/>
          </p:nvPr>
        </p:nvSpPr>
        <p:spPr>
          <a:xfrm>
            <a:off x="762000" y="5105400"/>
            <a:ext cx="7467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8801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10/19/2020</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10/19/2020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10/19/2020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10/19/2020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10/19/2020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10/19/2020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10/19/2020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10/19/2020</a:t>
            </a:fld>
            <a:endParaRPr lang="en-US" dirty="0"/>
          </a:p>
        </p:txBody>
      </p:sp>
      <p:pic>
        <p:nvPicPr>
          <p:cNvPr id="7" name="Picture 6"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 id="2147483664" r:id="rId14"/>
    <p:sldLayoutId id="2147483665" r:id="rId15"/>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digiday.com/marketing/5-brands-winning-at-crowdsourcin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15</a:t>
            </a:r>
            <a:r>
              <a:rPr lang="en-US" baseline="30000" dirty="0"/>
              <a:t>th</a:t>
            </a:r>
            <a:r>
              <a:rPr lang="en-US" dirty="0"/>
              <a:t> Edition, Global Edition</a:t>
            </a:r>
          </a:p>
        </p:txBody>
      </p:sp>
      <p:sp>
        <p:nvSpPr>
          <p:cNvPr id="3" name="Text Placeholder 2"/>
          <p:cNvSpPr>
            <a:spLocks noGrp="1"/>
          </p:cNvSpPr>
          <p:nvPr>
            <p:ph type="body" sz="quarter" idx="14"/>
          </p:nvPr>
        </p:nvSpPr>
        <p:spPr/>
        <p:txBody>
          <a:bodyPr/>
          <a:lstStyle/>
          <a:p>
            <a:r>
              <a:rPr lang="en-US" dirty="0" err="1"/>
              <a:t>Capítulo</a:t>
            </a:r>
            <a:r>
              <a:rPr lang="en-US" dirty="0"/>
              <a:t> 2</a:t>
            </a:r>
          </a:p>
        </p:txBody>
      </p:sp>
      <p:sp>
        <p:nvSpPr>
          <p:cNvPr id="4" name="Text Placeholder 3"/>
          <p:cNvSpPr>
            <a:spLocks noGrp="1"/>
          </p:cNvSpPr>
          <p:nvPr>
            <p:ph type="body" sz="quarter" idx="15"/>
          </p:nvPr>
        </p:nvSpPr>
        <p:spPr/>
        <p:txBody>
          <a:bodyPr/>
          <a:lstStyle/>
          <a:p>
            <a:r>
              <a:rPr lang="en-US" dirty="0" err="1"/>
              <a:t>Tomada</a:t>
            </a:r>
            <a:r>
              <a:rPr lang="en-US" dirty="0"/>
              <a:t> de </a:t>
            </a:r>
            <a:r>
              <a:rPr lang="en-US" dirty="0" err="1"/>
              <a:t>decisão</a:t>
            </a:r>
            <a:endParaRPr lang="en-US" dirty="0"/>
          </a:p>
        </p:txBody>
      </p:sp>
      <p:sp>
        <p:nvSpPr>
          <p:cNvPr id="6" name="Text Placeholder 5"/>
          <p:cNvSpPr>
            <a:spLocks noGrp="1"/>
          </p:cNvSpPr>
          <p:nvPr>
            <p:ph type="body" sz="quarter" idx="4294967295"/>
          </p:nvPr>
        </p:nvSpPr>
        <p:spPr>
          <a:xfrm>
            <a:off x="2889504" y="6428232"/>
            <a:ext cx="5870448" cy="274320"/>
          </a:xfrm>
          <a:solidFill>
            <a:schemeClr val="bg1"/>
          </a:solidFill>
        </p:spPr>
        <p:txBody>
          <a:bodyPr/>
          <a:lstStyle/>
          <a:p>
            <a:pPr marL="0" indent="0">
              <a:buNone/>
              <a:defRPr/>
            </a:pPr>
            <a:r>
              <a:rPr lang="en-US" altLang="en-US" sz="1200" dirty="0">
                <a:latin typeface="Verdana" pitchFamily="34" charset="0"/>
                <a:ea typeface="Verdana" pitchFamily="34" charset="0"/>
                <a:cs typeface="Verdana" pitchFamily="34" charset="0"/>
              </a:rPr>
              <a:t>Copyright © 2018 Pearson Education, Ltd. All Rights Reserved</a:t>
            </a:r>
          </a:p>
        </p:txBody>
      </p:sp>
      <p:pic>
        <p:nvPicPr>
          <p:cNvPr id="7" name="Picture 6">
            <a:extLst>
              <a:ext uri="{FF2B5EF4-FFF2-40B4-BE49-F238E27FC236}">
                <a16:creationId xmlns:a16="http://schemas.microsoft.com/office/drawing/2014/main" id="{664BC14B-CF7C-4799-89E5-CB37FEEDEC4F}"/>
              </a:ext>
            </a:extLst>
          </p:cNvPr>
          <p:cNvPicPr>
            <a:picLocks noChangeAspect="1"/>
          </p:cNvPicPr>
          <p:nvPr/>
        </p:nvPicPr>
        <p:blipFill>
          <a:blip r:embed="rId2"/>
          <a:stretch>
            <a:fillRect/>
          </a:stretch>
        </p:blipFill>
        <p:spPr>
          <a:xfrm>
            <a:off x="685800" y="1295400"/>
            <a:ext cx="3738704" cy="4814997"/>
          </a:xfrm>
          <a:prstGeom prst="rect">
            <a:avLst/>
          </a:prstGeom>
        </p:spPr>
      </p:pic>
    </p:spTree>
    <p:extLst>
      <p:ext uri="{BB962C8B-B14F-4D97-AF65-F5344CB8AC3E}">
        <p14:creationId xmlns:p14="http://schemas.microsoft.com/office/powerpoint/2010/main" val="123833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Processo</a:t>
            </a:r>
            <a:r>
              <a:rPr lang="en-US" sz="3200" dirty="0"/>
              <a:t> de </a:t>
            </a:r>
            <a:r>
              <a:rPr lang="en-US" sz="3200" dirty="0" err="1"/>
              <a:t>tomada</a:t>
            </a:r>
            <a:r>
              <a:rPr lang="en-US" sz="3200" dirty="0"/>
              <a:t> de </a:t>
            </a:r>
            <a:r>
              <a:rPr lang="en-US" sz="3200" dirty="0" err="1"/>
              <a:t>decisão</a:t>
            </a:r>
            <a:br>
              <a:rPr lang="en-US" dirty="0"/>
            </a:br>
            <a:r>
              <a:rPr lang="pt-PT" sz="2400" dirty="0"/>
              <a:t>Etapa 4: Desenvolver as Alternativas</a:t>
            </a:r>
            <a:endParaRPr lang="en-US" sz="2400" dirty="0"/>
          </a:p>
        </p:txBody>
      </p:sp>
      <p:sp>
        <p:nvSpPr>
          <p:cNvPr id="5"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endParaRPr lang="pt-PT" sz="2400" dirty="0"/>
          </a:p>
          <a:p>
            <a:pPr marL="742950" lvl="1" indent="-285750" eaLnBrk="0" hangingPunct="0">
              <a:spcBef>
                <a:spcPct val="20000"/>
              </a:spcBef>
              <a:buFont typeface="Arial" charset="0"/>
              <a:buChar char="–"/>
            </a:pPr>
            <a:r>
              <a:rPr lang="pt-PT" sz="2400" dirty="0"/>
              <a:t>Listar alternativas viáveis ​​que poderiam resolver o problema.</a:t>
            </a:r>
          </a:p>
          <a:p>
            <a:pPr marL="2060575" lvl="1" indent="-1603375" eaLnBrk="0" hangingPunct="0">
              <a:spcBef>
                <a:spcPct val="20000"/>
              </a:spcBef>
            </a:pPr>
            <a:endParaRPr lang="pt-PT" sz="2400" b="1" dirty="0"/>
          </a:p>
          <a:p>
            <a:pPr marL="2060575" lvl="1" indent="-1603375" eaLnBrk="0" hangingPunct="0">
              <a:spcBef>
                <a:spcPct val="20000"/>
              </a:spcBef>
            </a:pPr>
            <a:r>
              <a:rPr lang="pt-PT" sz="2400" b="1" dirty="0"/>
              <a:t>Exemplo:  </a:t>
            </a:r>
            <a:r>
              <a:rPr lang="pt-PT" sz="2400" dirty="0"/>
              <a:t> A Joana, identificou oito portáteis como possíveis escolhas. (</a:t>
            </a:r>
            <a:r>
              <a:rPr lang="pt-PT" sz="2400" i="1" dirty="0"/>
              <a:t>Vide</a:t>
            </a:r>
            <a:r>
              <a:rPr lang="pt-PT" sz="2400" dirty="0"/>
              <a:t> Figura 2-3).</a:t>
            </a:r>
          </a:p>
        </p:txBody>
      </p:sp>
    </p:spTree>
    <p:extLst>
      <p:ext uri="{BB962C8B-B14F-4D97-AF65-F5344CB8AC3E}">
        <p14:creationId xmlns:p14="http://schemas.microsoft.com/office/powerpoint/2010/main" val="196197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Processo</a:t>
            </a:r>
            <a:r>
              <a:rPr lang="en-US" sz="3200" dirty="0"/>
              <a:t> de </a:t>
            </a:r>
            <a:r>
              <a:rPr lang="en-US" sz="3200" dirty="0" err="1"/>
              <a:t>tomada</a:t>
            </a:r>
            <a:r>
              <a:rPr lang="en-US" sz="3200" dirty="0"/>
              <a:t> de </a:t>
            </a:r>
            <a:r>
              <a:rPr lang="en-US" sz="3200" dirty="0" err="1"/>
              <a:t>decisão</a:t>
            </a:r>
            <a:br>
              <a:rPr lang="en-US" dirty="0"/>
            </a:br>
            <a:r>
              <a:rPr lang="pt-PT" sz="2400" dirty="0"/>
              <a:t>Etapa 5: Análise das Alternativas</a:t>
            </a:r>
            <a:endParaRPr lang="en-US" sz="2400" dirty="0"/>
          </a:p>
        </p:txBody>
      </p:sp>
      <p:sp>
        <p:nvSpPr>
          <p:cNvPr id="4" name="Rectangle 3"/>
          <p:cNvSpPr txBox="1">
            <a:spLocks/>
          </p:cNvSpPr>
          <p:nvPr/>
        </p:nvSpPr>
        <p:spPr bwMode="auto">
          <a:xfrm>
            <a:off x="457200" y="1447800"/>
            <a:ext cx="8229600" cy="4525963"/>
          </a:xfrm>
          <a:prstGeom prst="rect">
            <a:avLst/>
          </a:prstGeom>
          <a:noFill/>
          <a:ln w="9525">
            <a:noFill/>
            <a:miter lim="800000"/>
            <a:headEnd/>
            <a:tailEnd/>
          </a:ln>
        </p:spPr>
        <p:txBody>
          <a:bodyPr/>
          <a:lstStyle/>
          <a:p>
            <a:pPr eaLnBrk="0" hangingPunct="0">
              <a:spcBef>
                <a:spcPct val="20000"/>
              </a:spcBef>
            </a:pPr>
            <a:endParaRPr lang="pt-PT" sz="800" dirty="0"/>
          </a:p>
          <a:p>
            <a:pPr marL="742950" lvl="1" indent="-285750" algn="just" eaLnBrk="0" hangingPunct="0">
              <a:spcBef>
                <a:spcPct val="20000"/>
              </a:spcBef>
              <a:buClr>
                <a:schemeClr val="tx1"/>
              </a:buClr>
              <a:buFont typeface="Arial" charset="0"/>
              <a:buChar char="–"/>
            </a:pPr>
            <a:r>
              <a:rPr lang="pt-PT" sz="2400" dirty="0"/>
              <a:t>Avaliar os pontos fortes e fracos de cada alternativa.</a:t>
            </a:r>
          </a:p>
          <a:p>
            <a:pPr lvl="1" algn="just" eaLnBrk="0" hangingPunct="0">
              <a:spcBef>
                <a:spcPct val="20000"/>
              </a:spcBef>
              <a:buClr>
                <a:schemeClr val="tx1"/>
              </a:buClr>
            </a:pPr>
            <a:endParaRPr lang="pt-PT" sz="800" dirty="0"/>
          </a:p>
          <a:p>
            <a:pPr marL="742950" lvl="1" indent="-285750" algn="just" eaLnBrk="0" hangingPunct="0">
              <a:spcBef>
                <a:spcPct val="20000"/>
              </a:spcBef>
              <a:buClr>
                <a:schemeClr val="tx1"/>
              </a:buClr>
              <a:buFont typeface="Arial" charset="0"/>
              <a:buChar char="–"/>
            </a:pPr>
            <a:r>
              <a:rPr lang="pt-PT" sz="2400" dirty="0"/>
              <a:t>A avaliação de uma alternativa é baseada na sua capacidade de resolver os problemas relacionados com os critérios e a sua importância relativa (ponderadores).</a:t>
            </a:r>
          </a:p>
        </p:txBody>
      </p:sp>
    </p:spTree>
    <p:extLst>
      <p:ext uri="{BB962C8B-B14F-4D97-AF65-F5344CB8AC3E}">
        <p14:creationId xmlns:p14="http://schemas.microsoft.com/office/powerpoint/2010/main" val="195006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200" dirty="0" err="1"/>
              <a:t>Alternativas</a:t>
            </a:r>
            <a:endParaRPr lang="en-US" dirty="0"/>
          </a:p>
        </p:txBody>
      </p:sp>
      <p:graphicFrame>
        <p:nvGraphicFramePr>
          <p:cNvPr id="7" name="Table 6" descr="Headers: Laptop, Memory and Storage, Battery Life, Carrying Weight, Warranty, Display Quality"/>
          <p:cNvGraphicFramePr>
            <a:graphicFrameLocks noGrp="1"/>
          </p:cNvGraphicFramePr>
          <p:nvPr>
            <p:extLst>
              <p:ext uri="{D42A27DB-BD31-4B8C-83A1-F6EECF244321}">
                <p14:modId xmlns:p14="http://schemas.microsoft.com/office/powerpoint/2010/main" val="791940473"/>
              </p:ext>
            </p:extLst>
          </p:nvPr>
        </p:nvGraphicFramePr>
        <p:xfrm>
          <a:off x="190500" y="1609048"/>
          <a:ext cx="8763000" cy="4410752"/>
        </p:xfrm>
        <a:graphic>
          <a:graphicData uri="http://schemas.openxmlformats.org/drawingml/2006/table">
            <a:tbl>
              <a:tblPr firstRow="1" bandRow="1">
                <a:tableStyleId>{3B4B98B0-60AC-42C2-AFA5-B58CD77FA1E5}</a:tableStyleId>
              </a:tblPr>
              <a:tblGrid>
                <a:gridCol w="1981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730328">
                <a:tc>
                  <a:txBody>
                    <a:bodyPr/>
                    <a:lstStyle/>
                    <a:p>
                      <a:pPr algn="ctr"/>
                      <a:r>
                        <a:rPr lang="en-US" sz="1400" baseline="0" dirty="0"/>
                        <a:t>Laptop</a:t>
                      </a:r>
                    </a:p>
                  </a:txBody>
                  <a:tcPr/>
                </a:tc>
                <a:tc>
                  <a:txBody>
                    <a:bodyPr/>
                    <a:lstStyle/>
                    <a:p>
                      <a:pPr algn="ctr"/>
                      <a:r>
                        <a:rPr lang="en-US" sz="1400" baseline="0" dirty="0"/>
                        <a:t>Memory and Storage</a:t>
                      </a:r>
                    </a:p>
                  </a:txBody>
                  <a:tcPr/>
                </a:tc>
                <a:tc>
                  <a:txBody>
                    <a:bodyPr/>
                    <a:lstStyle/>
                    <a:p>
                      <a:pPr algn="ctr"/>
                      <a:r>
                        <a:rPr lang="en-US" sz="1400" baseline="0" dirty="0"/>
                        <a:t>Battery Life</a:t>
                      </a:r>
                    </a:p>
                  </a:txBody>
                  <a:tcPr/>
                </a:tc>
                <a:tc>
                  <a:txBody>
                    <a:bodyPr/>
                    <a:lstStyle/>
                    <a:p>
                      <a:pPr algn="ctr"/>
                      <a:r>
                        <a:rPr lang="en-US" sz="1400" baseline="0" dirty="0"/>
                        <a:t>Carrying Weight</a:t>
                      </a:r>
                    </a:p>
                  </a:txBody>
                  <a:tcPr/>
                </a:tc>
                <a:tc>
                  <a:txBody>
                    <a:bodyPr/>
                    <a:lstStyle/>
                    <a:p>
                      <a:pPr algn="ctr"/>
                      <a:r>
                        <a:rPr lang="en-US" sz="1400" baseline="0" dirty="0"/>
                        <a:t>Warranty</a:t>
                      </a:r>
                    </a:p>
                  </a:txBody>
                  <a:tcPr/>
                </a:tc>
                <a:tc>
                  <a:txBody>
                    <a:bodyPr/>
                    <a:lstStyle/>
                    <a:p>
                      <a:pPr algn="ctr"/>
                      <a:r>
                        <a:rPr lang="en-US" sz="1400" baseline="0" dirty="0"/>
                        <a:t>Display Quality</a:t>
                      </a:r>
                    </a:p>
                  </a:txBody>
                  <a:tcPr/>
                </a:tc>
                <a:extLst>
                  <a:ext uri="{0D108BD9-81ED-4DB2-BD59-A6C34878D82A}">
                    <a16:rowId xmlns:a16="http://schemas.microsoft.com/office/drawing/2014/main" val="10000"/>
                  </a:ext>
                </a:extLst>
              </a:tr>
              <a:tr h="515688">
                <a:tc>
                  <a:txBody>
                    <a:bodyPr/>
                    <a:lstStyle/>
                    <a:p>
                      <a:r>
                        <a:rPr lang="en-US" sz="1400" baseline="0" dirty="0"/>
                        <a:t>HP ProBook</a:t>
                      </a:r>
                    </a:p>
                  </a:txBody>
                  <a:tcPr/>
                </a:tc>
                <a:tc>
                  <a:txBody>
                    <a:bodyPr/>
                    <a:lstStyle/>
                    <a:p>
                      <a:pPr algn="ctr"/>
                      <a:r>
                        <a:rPr lang="en-US" sz="1600" baseline="0" dirty="0"/>
                        <a:t>10</a:t>
                      </a:r>
                    </a:p>
                  </a:txBody>
                  <a:tcPr/>
                </a:tc>
                <a:tc>
                  <a:txBody>
                    <a:bodyPr/>
                    <a:lstStyle/>
                    <a:p>
                      <a:pPr algn="ctr"/>
                      <a:r>
                        <a:rPr lang="en-US" sz="1600" baseline="0" dirty="0"/>
                        <a:t>3</a:t>
                      </a:r>
                    </a:p>
                  </a:txBody>
                  <a:tcPr/>
                </a:tc>
                <a:tc>
                  <a:txBody>
                    <a:bodyPr/>
                    <a:lstStyle/>
                    <a:p>
                      <a:pPr algn="ctr"/>
                      <a:r>
                        <a:rPr lang="en-US" sz="1600" baseline="0" dirty="0"/>
                        <a:t>10</a:t>
                      </a:r>
                    </a:p>
                  </a:txBody>
                  <a:tcPr/>
                </a:tc>
                <a:tc>
                  <a:txBody>
                    <a:bodyPr/>
                    <a:lstStyle/>
                    <a:p>
                      <a:pPr algn="ctr"/>
                      <a:r>
                        <a:rPr lang="en-US" sz="1600" baseline="0" dirty="0"/>
                        <a:t>8</a:t>
                      </a:r>
                    </a:p>
                  </a:txBody>
                  <a:tcPr/>
                </a:tc>
                <a:tc>
                  <a:txBody>
                    <a:bodyPr/>
                    <a:lstStyle/>
                    <a:p>
                      <a:pPr algn="ctr"/>
                      <a:r>
                        <a:rPr lang="en-US" sz="1600" baseline="0" dirty="0"/>
                        <a:t>5</a:t>
                      </a:r>
                    </a:p>
                  </a:txBody>
                  <a:tcPr/>
                </a:tc>
                <a:extLst>
                  <a:ext uri="{0D108BD9-81ED-4DB2-BD59-A6C34878D82A}">
                    <a16:rowId xmlns:a16="http://schemas.microsoft.com/office/drawing/2014/main" val="10001"/>
                  </a:ext>
                </a:extLst>
              </a:tr>
              <a:tr h="517316">
                <a:tc>
                  <a:txBody>
                    <a:bodyPr/>
                    <a:lstStyle/>
                    <a:p>
                      <a:r>
                        <a:rPr lang="en-US" sz="1400" baseline="0" dirty="0"/>
                        <a:t>Lenovo IdeaPad</a:t>
                      </a:r>
                    </a:p>
                  </a:txBody>
                  <a:tcPr/>
                </a:tc>
                <a:tc>
                  <a:txBody>
                    <a:bodyPr/>
                    <a:lstStyle/>
                    <a:p>
                      <a:pPr algn="ctr"/>
                      <a:r>
                        <a:rPr lang="en-US" sz="1600" baseline="0" dirty="0"/>
                        <a:t>8</a:t>
                      </a:r>
                    </a:p>
                  </a:txBody>
                  <a:tcPr/>
                </a:tc>
                <a:tc>
                  <a:txBody>
                    <a:bodyPr/>
                    <a:lstStyle/>
                    <a:p>
                      <a:pPr algn="ctr"/>
                      <a:r>
                        <a:rPr lang="en-US" sz="1600" baseline="0" dirty="0"/>
                        <a:t>5</a:t>
                      </a:r>
                    </a:p>
                  </a:txBody>
                  <a:tcPr/>
                </a:tc>
                <a:tc>
                  <a:txBody>
                    <a:bodyPr/>
                    <a:lstStyle/>
                    <a:p>
                      <a:pPr algn="ctr"/>
                      <a:r>
                        <a:rPr lang="en-US" sz="1600" baseline="0" dirty="0"/>
                        <a:t>7</a:t>
                      </a:r>
                    </a:p>
                  </a:txBody>
                  <a:tcPr/>
                </a:tc>
                <a:tc>
                  <a:txBody>
                    <a:bodyPr/>
                    <a:lstStyle/>
                    <a:p>
                      <a:pPr algn="ctr"/>
                      <a:r>
                        <a:rPr lang="en-US" sz="1600" baseline="0" dirty="0"/>
                        <a:t>10</a:t>
                      </a:r>
                    </a:p>
                  </a:txBody>
                  <a:tcPr/>
                </a:tc>
                <a:tc>
                  <a:txBody>
                    <a:bodyPr/>
                    <a:lstStyle/>
                    <a:p>
                      <a:pPr algn="ctr"/>
                      <a:r>
                        <a:rPr lang="en-US" sz="1600" baseline="0" dirty="0"/>
                        <a:t>10</a:t>
                      </a:r>
                    </a:p>
                  </a:txBody>
                  <a:tcPr/>
                </a:tc>
                <a:extLst>
                  <a:ext uri="{0D108BD9-81ED-4DB2-BD59-A6C34878D82A}">
                    <a16:rowId xmlns:a16="http://schemas.microsoft.com/office/drawing/2014/main" val="10002"/>
                  </a:ext>
                </a:extLst>
              </a:tr>
              <a:tr h="517316">
                <a:tc>
                  <a:txBody>
                    <a:bodyPr/>
                    <a:lstStyle/>
                    <a:p>
                      <a:r>
                        <a:rPr lang="en-US" sz="1400" baseline="0" dirty="0"/>
                        <a:t>Apple MacBook</a:t>
                      </a:r>
                    </a:p>
                  </a:txBody>
                  <a:tcPr/>
                </a:tc>
                <a:tc>
                  <a:txBody>
                    <a:bodyPr/>
                    <a:lstStyle/>
                    <a:p>
                      <a:pPr algn="ctr"/>
                      <a:r>
                        <a:rPr lang="en-US" sz="1600" baseline="0" dirty="0"/>
                        <a:t>8</a:t>
                      </a:r>
                    </a:p>
                  </a:txBody>
                  <a:tcPr/>
                </a:tc>
                <a:tc>
                  <a:txBody>
                    <a:bodyPr/>
                    <a:lstStyle/>
                    <a:p>
                      <a:pPr algn="ctr"/>
                      <a:r>
                        <a:rPr lang="en-US" sz="1600" baseline="0" dirty="0"/>
                        <a:t>7</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7</a:t>
                      </a:r>
                    </a:p>
                  </a:txBody>
                  <a:tcPr/>
                </a:tc>
                <a:extLst>
                  <a:ext uri="{0D108BD9-81ED-4DB2-BD59-A6C34878D82A}">
                    <a16:rowId xmlns:a16="http://schemas.microsoft.com/office/drawing/2014/main" val="10003"/>
                  </a:ext>
                </a:extLst>
              </a:tr>
              <a:tr h="517316">
                <a:tc>
                  <a:txBody>
                    <a:bodyPr/>
                    <a:lstStyle/>
                    <a:p>
                      <a:r>
                        <a:rPr lang="en-US" sz="1400" baseline="0" dirty="0"/>
                        <a:t>Toshiba Satellite</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7</a:t>
                      </a:r>
                    </a:p>
                  </a:txBody>
                  <a:tcPr/>
                </a:tc>
                <a:extLst>
                  <a:ext uri="{0D108BD9-81ED-4DB2-BD59-A6C34878D82A}">
                    <a16:rowId xmlns:a16="http://schemas.microsoft.com/office/drawing/2014/main" val="10004"/>
                  </a:ext>
                </a:extLst>
              </a:tr>
              <a:tr h="728029">
                <a:tc>
                  <a:txBody>
                    <a:bodyPr/>
                    <a:lstStyle/>
                    <a:p>
                      <a:r>
                        <a:rPr lang="en-US" sz="1400" baseline="0" dirty="0"/>
                        <a:t>Apple MacBook Air</a:t>
                      </a:r>
                    </a:p>
                  </a:txBody>
                  <a:tcPr/>
                </a:tc>
                <a:tc>
                  <a:txBody>
                    <a:bodyPr/>
                    <a:lstStyle/>
                    <a:p>
                      <a:pPr algn="ctr"/>
                      <a:r>
                        <a:rPr lang="en-US" sz="1600" baseline="0" dirty="0"/>
                        <a:t>8</a:t>
                      </a:r>
                    </a:p>
                  </a:txBody>
                  <a:tcPr/>
                </a:tc>
                <a:tc>
                  <a:txBody>
                    <a:bodyPr/>
                    <a:lstStyle/>
                    <a:p>
                      <a:pPr algn="ctr"/>
                      <a:r>
                        <a:rPr lang="en-US" sz="1600" baseline="0" dirty="0"/>
                        <a:t>3</a:t>
                      </a:r>
                    </a:p>
                  </a:txBody>
                  <a:tcPr/>
                </a:tc>
                <a:tc>
                  <a:txBody>
                    <a:bodyPr/>
                    <a:lstStyle/>
                    <a:p>
                      <a:pPr algn="ctr"/>
                      <a:r>
                        <a:rPr lang="en-US" sz="1600" baseline="0" dirty="0"/>
                        <a:t>6</a:t>
                      </a:r>
                    </a:p>
                  </a:txBody>
                  <a:tcPr/>
                </a:tc>
                <a:tc>
                  <a:txBody>
                    <a:bodyPr/>
                    <a:lstStyle/>
                    <a:p>
                      <a:pPr algn="ctr"/>
                      <a:r>
                        <a:rPr lang="en-US" sz="1600" baseline="0" dirty="0"/>
                        <a:t>10</a:t>
                      </a:r>
                    </a:p>
                  </a:txBody>
                  <a:tcPr/>
                </a:tc>
                <a:tc>
                  <a:txBody>
                    <a:bodyPr/>
                    <a:lstStyle/>
                    <a:p>
                      <a:pPr algn="ctr"/>
                      <a:r>
                        <a:rPr lang="en-US" sz="1600" baseline="0" dirty="0"/>
                        <a:t>8</a:t>
                      </a:r>
                    </a:p>
                  </a:txBody>
                  <a:tcPr/>
                </a:tc>
                <a:extLst>
                  <a:ext uri="{0D108BD9-81ED-4DB2-BD59-A6C34878D82A}">
                    <a16:rowId xmlns:a16="http://schemas.microsoft.com/office/drawing/2014/main" val="10005"/>
                  </a:ext>
                </a:extLst>
              </a:tr>
              <a:tr h="515688">
                <a:tc>
                  <a:txBody>
                    <a:bodyPr/>
                    <a:lstStyle/>
                    <a:p>
                      <a:r>
                        <a:rPr lang="en-US" sz="1400" baseline="0" dirty="0"/>
                        <a:t>Dell Inspirion</a:t>
                      </a:r>
                    </a:p>
                  </a:txBody>
                  <a:tcPr/>
                </a:tc>
                <a:tc>
                  <a:txBody>
                    <a:bodyPr/>
                    <a:lstStyle/>
                    <a:p>
                      <a:pPr algn="ctr"/>
                      <a:r>
                        <a:rPr lang="en-US" sz="1600" baseline="0" dirty="0"/>
                        <a:t>10</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6</a:t>
                      </a:r>
                    </a:p>
                  </a:txBody>
                  <a:tcPr/>
                </a:tc>
                <a:tc>
                  <a:txBody>
                    <a:bodyPr/>
                    <a:lstStyle/>
                    <a:p>
                      <a:pPr algn="ctr"/>
                      <a:r>
                        <a:rPr lang="en-US" sz="1600" baseline="0" dirty="0"/>
                        <a:t>7</a:t>
                      </a:r>
                    </a:p>
                  </a:txBody>
                  <a:tcPr/>
                </a:tc>
                <a:extLst>
                  <a:ext uri="{0D108BD9-81ED-4DB2-BD59-A6C34878D82A}">
                    <a16:rowId xmlns:a16="http://schemas.microsoft.com/office/drawing/2014/main" val="10006"/>
                  </a:ext>
                </a:extLst>
              </a:tr>
              <a:tr h="369071">
                <a:tc>
                  <a:txBody>
                    <a:bodyPr/>
                    <a:lstStyle/>
                    <a:p>
                      <a:r>
                        <a:rPr lang="en-US" sz="1400" baseline="0" dirty="0"/>
                        <a:t>HP Pavilion</a:t>
                      </a:r>
                    </a:p>
                  </a:txBody>
                  <a:tcPr/>
                </a:tc>
                <a:tc>
                  <a:txBody>
                    <a:bodyPr/>
                    <a:lstStyle/>
                    <a:p>
                      <a:pPr algn="ctr"/>
                      <a:r>
                        <a:rPr lang="en-US" sz="1600" baseline="0" dirty="0"/>
                        <a:t>4</a:t>
                      </a:r>
                    </a:p>
                  </a:txBody>
                  <a:tcPr/>
                </a:tc>
                <a:tc>
                  <a:txBody>
                    <a:bodyPr/>
                    <a:lstStyle/>
                    <a:p>
                      <a:pPr algn="ctr"/>
                      <a:r>
                        <a:rPr lang="en-US" sz="1600" baseline="0" dirty="0"/>
                        <a:t>10</a:t>
                      </a:r>
                    </a:p>
                  </a:txBody>
                  <a:tcPr/>
                </a:tc>
                <a:tc>
                  <a:txBody>
                    <a:bodyPr/>
                    <a:lstStyle/>
                    <a:p>
                      <a:pPr algn="ctr"/>
                      <a:r>
                        <a:rPr lang="en-US" sz="1600" baseline="0" dirty="0"/>
                        <a:t>4</a:t>
                      </a:r>
                    </a:p>
                  </a:txBody>
                  <a:tcPr/>
                </a:tc>
                <a:tc>
                  <a:txBody>
                    <a:bodyPr/>
                    <a:lstStyle/>
                    <a:p>
                      <a:pPr algn="ctr"/>
                      <a:r>
                        <a:rPr lang="en-US" sz="1600" baseline="0" dirty="0"/>
                        <a:t>8</a:t>
                      </a:r>
                    </a:p>
                  </a:txBody>
                  <a:tcPr/>
                </a:tc>
                <a:tc>
                  <a:txBody>
                    <a:bodyPr/>
                    <a:lstStyle/>
                    <a:p>
                      <a:pPr algn="ctr"/>
                      <a:r>
                        <a:rPr lang="en-US" sz="1600" baseline="0" dirty="0"/>
                        <a:t>10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338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Processo</a:t>
            </a:r>
            <a:r>
              <a:rPr lang="en-US" sz="3200" dirty="0"/>
              <a:t> de </a:t>
            </a:r>
            <a:r>
              <a:rPr lang="en-US" sz="3200" dirty="0" err="1"/>
              <a:t>tomada</a:t>
            </a:r>
            <a:r>
              <a:rPr lang="en-US" sz="3200" dirty="0"/>
              <a:t> de </a:t>
            </a:r>
            <a:r>
              <a:rPr lang="en-US" sz="3200" dirty="0" err="1"/>
              <a:t>decisão</a:t>
            </a:r>
            <a:br>
              <a:rPr lang="en-US" dirty="0"/>
            </a:br>
            <a:r>
              <a:rPr lang="pt-PT" sz="2400" dirty="0"/>
              <a:t>Etapa 6: Seleção da melhor Alternativa</a:t>
            </a:r>
            <a:endParaRPr lang="en-US" sz="2400" dirty="0"/>
          </a:p>
        </p:txBody>
      </p:sp>
      <p:sp>
        <p:nvSpPr>
          <p:cNvPr id="5" name="Rectangle 3"/>
          <p:cNvSpPr txBox="1">
            <a:spLocks/>
          </p:cNvSpPr>
          <p:nvPr/>
        </p:nvSpPr>
        <p:spPr bwMode="auto">
          <a:xfrm>
            <a:off x="228600" y="1730086"/>
            <a:ext cx="86868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pt-PT" sz="800" dirty="0"/>
          </a:p>
          <a:p>
            <a:pPr marL="355600" indent="-355600" algn="just" eaLnBrk="0" hangingPunct="0">
              <a:spcBef>
                <a:spcPct val="20000"/>
              </a:spcBef>
              <a:tabLst>
                <a:tab pos="357188" algn="l"/>
              </a:tabLst>
            </a:pPr>
            <a:r>
              <a:rPr lang="pt-PT" sz="3200" dirty="0">
                <a:latin typeface="Calibri" pitchFamily="34" charset="0"/>
              </a:rPr>
              <a:t>	</a:t>
            </a:r>
            <a:r>
              <a:rPr lang="pt-PT" sz="2400" dirty="0"/>
              <a:t>É escolhida a alternativa que maior resultado esperado apresente, na satisfação de todos de todos os critérios, devidamente ponderados pela sua importância relativa.</a:t>
            </a:r>
          </a:p>
        </p:txBody>
      </p:sp>
    </p:spTree>
    <p:extLst>
      <p:ext uri="{BB962C8B-B14F-4D97-AF65-F5344CB8AC3E}">
        <p14:creationId xmlns:p14="http://schemas.microsoft.com/office/powerpoint/2010/main" val="123705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200" dirty="0" err="1"/>
              <a:t>Avaliação</a:t>
            </a:r>
            <a:r>
              <a:rPr lang="en-US" sz="3200" dirty="0"/>
              <a:t> das </a:t>
            </a:r>
            <a:r>
              <a:rPr lang="en-US" sz="3200" dirty="0" err="1"/>
              <a:t>Alternativas</a:t>
            </a:r>
            <a:endParaRPr lang="en-US" dirty="0"/>
          </a:p>
        </p:txBody>
      </p:sp>
      <p:graphicFrame>
        <p:nvGraphicFramePr>
          <p:cNvPr id="7" name="Table 6" descr="Headers: Laptop, Memory and Storage, Battery Life, Carrying Weight, Warranty, Display Quality, Total"/>
          <p:cNvGraphicFramePr>
            <a:graphicFrameLocks noGrp="1"/>
          </p:cNvGraphicFramePr>
          <p:nvPr>
            <p:extLst>
              <p:ext uri="{D42A27DB-BD31-4B8C-83A1-F6EECF244321}">
                <p14:modId xmlns:p14="http://schemas.microsoft.com/office/powerpoint/2010/main" val="3264825155"/>
              </p:ext>
            </p:extLst>
          </p:nvPr>
        </p:nvGraphicFramePr>
        <p:xfrm>
          <a:off x="190500" y="1609048"/>
          <a:ext cx="8763000" cy="4410752"/>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730328">
                <a:tc>
                  <a:txBody>
                    <a:bodyPr/>
                    <a:lstStyle/>
                    <a:p>
                      <a:pPr algn="ctr"/>
                      <a:r>
                        <a:rPr lang="en-US" sz="1400" baseline="0" dirty="0"/>
                        <a:t>Laptop</a:t>
                      </a:r>
                    </a:p>
                  </a:txBody>
                  <a:tcPr/>
                </a:tc>
                <a:tc>
                  <a:txBody>
                    <a:bodyPr/>
                    <a:lstStyle/>
                    <a:p>
                      <a:pPr algn="ctr"/>
                      <a:r>
                        <a:rPr lang="en-US" sz="1400" baseline="0" dirty="0"/>
                        <a:t>Memory and Storage</a:t>
                      </a:r>
                    </a:p>
                  </a:txBody>
                  <a:tcPr/>
                </a:tc>
                <a:tc>
                  <a:txBody>
                    <a:bodyPr/>
                    <a:lstStyle/>
                    <a:p>
                      <a:pPr algn="ctr"/>
                      <a:r>
                        <a:rPr lang="en-US" sz="1400" baseline="0" dirty="0"/>
                        <a:t>Battery Life</a:t>
                      </a:r>
                    </a:p>
                  </a:txBody>
                  <a:tcPr/>
                </a:tc>
                <a:tc>
                  <a:txBody>
                    <a:bodyPr/>
                    <a:lstStyle/>
                    <a:p>
                      <a:pPr algn="ctr"/>
                      <a:r>
                        <a:rPr lang="en-US" sz="1400" baseline="0" dirty="0"/>
                        <a:t>Carrying Weight</a:t>
                      </a:r>
                    </a:p>
                  </a:txBody>
                  <a:tcPr/>
                </a:tc>
                <a:tc>
                  <a:txBody>
                    <a:bodyPr/>
                    <a:lstStyle/>
                    <a:p>
                      <a:pPr algn="ctr"/>
                      <a:r>
                        <a:rPr lang="en-US" sz="1400" baseline="0" dirty="0"/>
                        <a:t>Warranty</a:t>
                      </a:r>
                    </a:p>
                  </a:txBody>
                  <a:tcPr/>
                </a:tc>
                <a:tc>
                  <a:txBody>
                    <a:bodyPr/>
                    <a:lstStyle/>
                    <a:p>
                      <a:pPr algn="ctr"/>
                      <a:r>
                        <a:rPr lang="en-US" sz="1400" baseline="0" dirty="0"/>
                        <a:t>Display Quality</a:t>
                      </a:r>
                    </a:p>
                  </a:txBody>
                  <a:tcPr/>
                </a:tc>
                <a:tc>
                  <a:txBody>
                    <a:bodyPr/>
                    <a:lstStyle/>
                    <a:p>
                      <a:pPr algn="ctr"/>
                      <a:r>
                        <a:rPr lang="en-US" sz="1400" baseline="0" dirty="0"/>
                        <a:t>Total</a:t>
                      </a:r>
                    </a:p>
                  </a:txBody>
                  <a:tcPr/>
                </a:tc>
                <a:extLst>
                  <a:ext uri="{0D108BD9-81ED-4DB2-BD59-A6C34878D82A}">
                    <a16:rowId xmlns:a16="http://schemas.microsoft.com/office/drawing/2014/main" val="10000"/>
                  </a:ext>
                </a:extLst>
              </a:tr>
              <a:tr h="515688">
                <a:tc>
                  <a:txBody>
                    <a:bodyPr/>
                    <a:lstStyle/>
                    <a:p>
                      <a:r>
                        <a:rPr lang="en-US" sz="1400" baseline="0" dirty="0"/>
                        <a:t>HP ProBook</a:t>
                      </a:r>
                    </a:p>
                  </a:txBody>
                  <a:tcPr/>
                </a:tc>
                <a:tc>
                  <a:txBody>
                    <a:bodyPr/>
                    <a:lstStyle/>
                    <a:p>
                      <a:pPr algn="ctr"/>
                      <a:r>
                        <a:rPr lang="en-US" sz="1600" baseline="0" dirty="0"/>
                        <a:t>100</a:t>
                      </a:r>
                    </a:p>
                  </a:txBody>
                  <a:tcPr/>
                </a:tc>
                <a:tc>
                  <a:txBody>
                    <a:bodyPr/>
                    <a:lstStyle/>
                    <a:p>
                      <a:pPr algn="ctr"/>
                      <a:r>
                        <a:rPr lang="en-US" sz="1600" baseline="0" dirty="0"/>
                        <a:t>24</a:t>
                      </a:r>
                    </a:p>
                  </a:txBody>
                  <a:tcPr/>
                </a:tc>
                <a:tc>
                  <a:txBody>
                    <a:bodyPr/>
                    <a:lstStyle/>
                    <a:p>
                      <a:pPr algn="ctr"/>
                      <a:r>
                        <a:rPr lang="en-US" sz="1600" baseline="0" dirty="0"/>
                        <a:t>60</a:t>
                      </a:r>
                    </a:p>
                  </a:txBody>
                  <a:tcPr/>
                </a:tc>
                <a:tc>
                  <a:txBody>
                    <a:bodyPr/>
                    <a:lstStyle/>
                    <a:p>
                      <a:pPr algn="ctr"/>
                      <a:r>
                        <a:rPr lang="en-US" sz="1600" baseline="0" dirty="0"/>
                        <a:t>32</a:t>
                      </a:r>
                    </a:p>
                  </a:txBody>
                  <a:tcPr/>
                </a:tc>
                <a:tc>
                  <a:txBody>
                    <a:bodyPr/>
                    <a:lstStyle/>
                    <a:p>
                      <a:pPr algn="ctr"/>
                      <a:r>
                        <a:rPr lang="en-US" sz="1600" baseline="0" dirty="0"/>
                        <a:t>15</a:t>
                      </a:r>
                    </a:p>
                  </a:txBody>
                  <a:tcPr/>
                </a:tc>
                <a:tc>
                  <a:txBody>
                    <a:bodyPr/>
                    <a:lstStyle/>
                    <a:p>
                      <a:pPr algn="ctr"/>
                      <a:r>
                        <a:rPr lang="en-US" sz="1600" baseline="0" dirty="0"/>
                        <a:t>231</a:t>
                      </a:r>
                    </a:p>
                  </a:txBody>
                  <a:tcPr/>
                </a:tc>
                <a:extLst>
                  <a:ext uri="{0D108BD9-81ED-4DB2-BD59-A6C34878D82A}">
                    <a16:rowId xmlns:a16="http://schemas.microsoft.com/office/drawing/2014/main" val="10001"/>
                  </a:ext>
                </a:extLst>
              </a:tr>
              <a:tr h="517316">
                <a:tc>
                  <a:txBody>
                    <a:bodyPr/>
                    <a:lstStyle/>
                    <a:p>
                      <a:r>
                        <a:rPr lang="en-US" sz="1400" baseline="0" dirty="0"/>
                        <a:t>Lenovo IdeaPad</a:t>
                      </a:r>
                    </a:p>
                  </a:txBody>
                  <a:tcPr/>
                </a:tc>
                <a:tc>
                  <a:txBody>
                    <a:bodyPr/>
                    <a:lstStyle/>
                    <a:p>
                      <a:pPr algn="ctr"/>
                      <a:r>
                        <a:rPr lang="en-US" sz="1600" baseline="0" dirty="0"/>
                        <a:t>80</a:t>
                      </a:r>
                    </a:p>
                  </a:txBody>
                  <a:tcPr/>
                </a:tc>
                <a:tc>
                  <a:txBody>
                    <a:bodyPr/>
                    <a:lstStyle/>
                    <a:p>
                      <a:pPr algn="ctr"/>
                      <a:r>
                        <a:rPr lang="en-US" sz="1600" baseline="0" dirty="0"/>
                        <a:t>40</a:t>
                      </a:r>
                    </a:p>
                  </a:txBody>
                  <a:tcPr/>
                </a:tc>
                <a:tc>
                  <a:txBody>
                    <a:bodyPr/>
                    <a:lstStyle/>
                    <a:p>
                      <a:pPr algn="ctr"/>
                      <a:r>
                        <a:rPr lang="en-US" sz="1600" baseline="0" dirty="0"/>
                        <a:t>42</a:t>
                      </a:r>
                    </a:p>
                  </a:txBody>
                  <a:tcPr/>
                </a:tc>
                <a:tc>
                  <a:txBody>
                    <a:bodyPr/>
                    <a:lstStyle/>
                    <a:p>
                      <a:pPr algn="ctr"/>
                      <a:r>
                        <a:rPr lang="en-US" sz="1600" baseline="0" dirty="0"/>
                        <a:t>40</a:t>
                      </a:r>
                    </a:p>
                  </a:txBody>
                  <a:tcPr/>
                </a:tc>
                <a:tc>
                  <a:txBody>
                    <a:bodyPr/>
                    <a:lstStyle/>
                    <a:p>
                      <a:pPr algn="ctr"/>
                      <a:r>
                        <a:rPr lang="en-US" sz="1600" baseline="0" dirty="0"/>
                        <a:t>30</a:t>
                      </a:r>
                    </a:p>
                  </a:txBody>
                  <a:tcPr/>
                </a:tc>
                <a:tc>
                  <a:txBody>
                    <a:bodyPr/>
                    <a:lstStyle/>
                    <a:p>
                      <a:pPr algn="ctr"/>
                      <a:r>
                        <a:rPr lang="en-US" sz="1600" baseline="0" dirty="0"/>
                        <a:t>232</a:t>
                      </a:r>
                    </a:p>
                  </a:txBody>
                  <a:tcPr/>
                </a:tc>
                <a:extLst>
                  <a:ext uri="{0D108BD9-81ED-4DB2-BD59-A6C34878D82A}">
                    <a16:rowId xmlns:a16="http://schemas.microsoft.com/office/drawing/2014/main" val="10002"/>
                  </a:ext>
                </a:extLst>
              </a:tr>
              <a:tr h="517316">
                <a:tc>
                  <a:txBody>
                    <a:bodyPr/>
                    <a:lstStyle/>
                    <a:p>
                      <a:r>
                        <a:rPr lang="en-US" sz="1400" baseline="0" dirty="0"/>
                        <a:t>Apple MacBook</a:t>
                      </a:r>
                    </a:p>
                  </a:txBody>
                  <a:tcPr/>
                </a:tc>
                <a:tc>
                  <a:txBody>
                    <a:bodyPr/>
                    <a:lstStyle/>
                    <a:p>
                      <a:pPr algn="ctr"/>
                      <a:r>
                        <a:rPr lang="en-US" sz="1600" baseline="0" dirty="0"/>
                        <a:t>80</a:t>
                      </a:r>
                    </a:p>
                  </a:txBody>
                  <a:tcPr/>
                </a:tc>
                <a:tc>
                  <a:txBody>
                    <a:bodyPr/>
                    <a:lstStyle/>
                    <a:p>
                      <a:pPr algn="ctr"/>
                      <a:r>
                        <a:rPr lang="en-US" sz="1600" baseline="0" dirty="0"/>
                        <a:t>56</a:t>
                      </a:r>
                    </a:p>
                  </a:txBody>
                  <a:tcPr/>
                </a:tc>
                <a:tc>
                  <a:txBody>
                    <a:bodyPr/>
                    <a:lstStyle/>
                    <a:p>
                      <a:pPr algn="ctr"/>
                      <a:r>
                        <a:rPr lang="en-US" sz="1600" baseline="0" dirty="0"/>
                        <a:t>42</a:t>
                      </a:r>
                    </a:p>
                  </a:txBody>
                  <a:tcPr/>
                </a:tc>
                <a:tc>
                  <a:txBody>
                    <a:bodyPr/>
                    <a:lstStyle/>
                    <a:p>
                      <a:pPr algn="ctr"/>
                      <a:r>
                        <a:rPr lang="en-US" sz="1600" baseline="0" dirty="0"/>
                        <a:t>32</a:t>
                      </a:r>
                    </a:p>
                  </a:txBody>
                  <a:tcPr/>
                </a:tc>
                <a:tc>
                  <a:txBody>
                    <a:bodyPr/>
                    <a:lstStyle/>
                    <a:p>
                      <a:pPr algn="ctr"/>
                      <a:r>
                        <a:rPr lang="en-US" sz="1600" baseline="0" dirty="0"/>
                        <a:t>21</a:t>
                      </a:r>
                    </a:p>
                  </a:txBody>
                  <a:tcPr/>
                </a:tc>
                <a:tc>
                  <a:txBody>
                    <a:bodyPr/>
                    <a:lstStyle/>
                    <a:p>
                      <a:pPr algn="ctr"/>
                      <a:r>
                        <a:rPr lang="en-US" sz="1600" baseline="0" dirty="0"/>
                        <a:t>231</a:t>
                      </a:r>
                    </a:p>
                  </a:txBody>
                  <a:tcPr/>
                </a:tc>
                <a:extLst>
                  <a:ext uri="{0D108BD9-81ED-4DB2-BD59-A6C34878D82A}">
                    <a16:rowId xmlns:a16="http://schemas.microsoft.com/office/drawing/2014/main" val="10003"/>
                  </a:ext>
                </a:extLst>
              </a:tr>
              <a:tr h="517316">
                <a:tc>
                  <a:txBody>
                    <a:bodyPr/>
                    <a:lstStyle/>
                    <a:p>
                      <a:r>
                        <a:rPr lang="en-US" sz="1400" baseline="0" dirty="0"/>
                        <a:t>Toshiba Satellite</a:t>
                      </a:r>
                    </a:p>
                  </a:txBody>
                  <a:tcPr/>
                </a:tc>
                <a:tc>
                  <a:txBody>
                    <a:bodyPr/>
                    <a:lstStyle/>
                    <a:p>
                      <a:pPr algn="ctr"/>
                      <a:r>
                        <a:rPr lang="en-US" sz="1600" baseline="0" dirty="0"/>
                        <a:t>70</a:t>
                      </a:r>
                    </a:p>
                  </a:txBody>
                  <a:tcPr/>
                </a:tc>
                <a:tc>
                  <a:txBody>
                    <a:bodyPr/>
                    <a:lstStyle/>
                    <a:p>
                      <a:pPr algn="ctr"/>
                      <a:r>
                        <a:rPr lang="en-US" sz="1600" baseline="0" dirty="0"/>
                        <a:t>64</a:t>
                      </a:r>
                    </a:p>
                  </a:txBody>
                  <a:tcPr/>
                </a:tc>
                <a:tc>
                  <a:txBody>
                    <a:bodyPr/>
                    <a:lstStyle/>
                    <a:p>
                      <a:pPr algn="ctr"/>
                      <a:r>
                        <a:rPr lang="en-US" sz="1600" baseline="0" dirty="0"/>
                        <a:t>42</a:t>
                      </a:r>
                    </a:p>
                  </a:txBody>
                  <a:tcPr/>
                </a:tc>
                <a:tc>
                  <a:txBody>
                    <a:bodyPr/>
                    <a:lstStyle/>
                    <a:p>
                      <a:pPr algn="ctr"/>
                      <a:r>
                        <a:rPr lang="en-US" sz="1600" baseline="0" dirty="0"/>
                        <a:t>32</a:t>
                      </a:r>
                    </a:p>
                  </a:txBody>
                  <a:tcPr/>
                </a:tc>
                <a:tc>
                  <a:txBody>
                    <a:bodyPr/>
                    <a:lstStyle/>
                    <a:p>
                      <a:pPr algn="ctr"/>
                      <a:r>
                        <a:rPr lang="en-US" sz="1600" baseline="0" dirty="0"/>
                        <a:t>21</a:t>
                      </a:r>
                    </a:p>
                  </a:txBody>
                  <a:tcPr/>
                </a:tc>
                <a:tc>
                  <a:txBody>
                    <a:bodyPr/>
                    <a:lstStyle/>
                    <a:p>
                      <a:pPr algn="ctr"/>
                      <a:r>
                        <a:rPr lang="en-US" sz="1600" baseline="0" dirty="0"/>
                        <a:t>229</a:t>
                      </a:r>
                    </a:p>
                  </a:txBody>
                  <a:tcPr/>
                </a:tc>
                <a:extLst>
                  <a:ext uri="{0D108BD9-81ED-4DB2-BD59-A6C34878D82A}">
                    <a16:rowId xmlns:a16="http://schemas.microsoft.com/office/drawing/2014/main" val="10004"/>
                  </a:ext>
                </a:extLst>
              </a:tr>
              <a:tr h="728029">
                <a:tc>
                  <a:txBody>
                    <a:bodyPr/>
                    <a:lstStyle/>
                    <a:p>
                      <a:r>
                        <a:rPr lang="en-US" sz="1400" baseline="0" dirty="0"/>
                        <a:t>Apple MacBook Air</a:t>
                      </a:r>
                    </a:p>
                  </a:txBody>
                  <a:tcPr/>
                </a:tc>
                <a:tc>
                  <a:txBody>
                    <a:bodyPr/>
                    <a:lstStyle/>
                    <a:p>
                      <a:pPr algn="ctr"/>
                      <a:r>
                        <a:rPr lang="en-US" sz="1600" baseline="0" dirty="0"/>
                        <a:t>80</a:t>
                      </a:r>
                    </a:p>
                  </a:txBody>
                  <a:tcPr/>
                </a:tc>
                <a:tc>
                  <a:txBody>
                    <a:bodyPr/>
                    <a:lstStyle/>
                    <a:p>
                      <a:pPr algn="ctr"/>
                      <a:r>
                        <a:rPr lang="en-US" sz="1600" baseline="0" dirty="0"/>
                        <a:t>24</a:t>
                      </a:r>
                    </a:p>
                  </a:txBody>
                  <a:tcPr/>
                </a:tc>
                <a:tc>
                  <a:txBody>
                    <a:bodyPr/>
                    <a:lstStyle/>
                    <a:p>
                      <a:pPr algn="ctr"/>
                      <a:r>
                        <a:rPr lang="en-US" sz="1600" baseline="0" dirty="0"/>
                        <a:t>36</a:t>
                      </a:r>
                    </a:p>
                  </a:txBody>
                  <a:tcPr/>
                </a:tc>
                <a:tc>
                  <a:txBody>
                    <a:bodyPr/>
                    <a:lstStyle/>
                    <a:p>
                      <a:pPr algn="ctr"/>
                      <a:r>
                        <a:rPr lang="en-US" sz="1600" baseline="0" dirty="0"/>
                        <a:t>40</a:t>
                      </a:r>
                    </a:p>
                  </a:txBody>
                  <a:tcPr/>
                </a:tc>
                <a:tc>
                  <a:txBody>
                    <a:bodyPr/>
                    <a:lstStyle/>
                    <a:p>
                      <a:pPr algn="ctr"/>
                      <a:r>
                        <a:rPr lang="en-US" sz="1600" baseline="0" dirty="0"/>
                        <a:t>24</a:t>
                      </a:r>
                    </a:p>
                  </a:txBody>
                  <a:tcPr/>
                </a:tc>
                <a:tc>
                  <a:txBody>
                    <a:bodyPr/>
                    <a:lstStyle/>
                    <a:p>
                      <a:pPr algn="ctr"/>
                      <a:r>
                        <a:rPr lang="en-US" sz="1600" baseline="0" dirty="0"/>
                        <a:t>204</a:t>
                      </a:r>
                    </a:p>
                  </a:txBody>
                  <a:tcPr/>
                </a:tc>
                <a:extLst>
                  <a:ext uri="{0D108BD9-81ED-4DB2-BD59-A6C34878D82A}">
                    <a16:rowId xmlns:a16="http://schemas.microsoft.com/office/drawing/2014/main" val="10005"/>
                  </a:ext>
                </a:extLst>
              </a:tr>
              <a:tr h="515688">
                <a:tc>
                  <a:txBody>
                    <a:bodyPr/>
                    <a:lstStyle/>
                    <a:p>
                      <a:r>
                        <a:rPr lang="en-US" sz="1400" baseline="0" dirty="0"/>
                        <a:t>Dell Inspirion</a:t>
                      </a:r>
                    </a:p>
                  </a:txBody>
                  <a:tcPr/>
                </a:tc>
                <a:tc>
                  <a:txBody>
                    <a:bodyPr/>
                    <a:lstStyle/>
                    <a:p>
                      <a:pPr algn="ctr"/>
                      <a:r>
                        <a:rPr lang="en-US" sz="1600" baseline="0" dirty="0"/>
                        <a:t>100</a:t>
                      </a:r>
                    </a:p>
                  </a:txBody>
                  <a:tcPr/>
                </a:tc>
                <a:tc>
                  <a:txBody>
                    <a:bodyPr/>
                    <a:lstStyle/>
                    <a:p>
                      <a:pPr algn="ctr"/>
                      <a:r>
                        <a:rPr lang="en-US" sz="1600" baseline="0" dirty="0"/>
                        <a:t>56</a:t>
                      </a:r>
                    </a:p>
                  </a:txBody>
                  <a:tcPr/>
                </a:tc>
                <a:tc>
                  <a:txBody>
                    <a:bodyPr/>
                    <a:lstStyle/>
                    <a:p>
                      <a:pPr algn="ctr"/>
                      <a:r>
                        <a:rPr lang="en-US" sz="1600" baseline="0" dirty="0"/>
                        <a:t>48</a:t>
                      </a:r>
                    </a:p>
                  </a:txBody>
                  <a:tcPr/>
                </a:tc>
                <a:tc>
                  <a:txBody>
                    <a:bodyPr/>
                    <a:lstStyle/>
                    <a:p>
                      <a:pPr algn="ctr"/>
                      <a:r>
                        <a:rPr lang="en-US" sz="1600" baseline="0" dirty="0"/>
                        <a:t>24</a:t>
                      </a:r>
                    </a:p>
                  </a:txBody>
                  <a:tcPr/>
                </a:tc>
                <a:tc>
                  <a:txBody>
                    <a:bodyPr/>
                    <a:lstStyle/>
                    <a:p>
                      <a:pPr algn="ctr"/>
                      <a:r>
                        <a:rPr lang="en-US" sz="1600" baseline="0" dirty="0"/>
                        <a:t>21</a:t>
                      </a:r>
                    </a:p>
                  </a:txBody>
                  <a:tcPr/>
                </a:tc>
                <a:tc>
                  <a:txBody>
                    <a:bodyPr/>
                    <a:lstStyle/>
                    <a:p>
                      <a:pPr algn="ctr"/>
                      <a:r>
                        <a:rPr lang="en-US" sz="1600" baseline="0" dirty="0"/>
                        <a:t>249</a:t>
                      </a:r>
                    </a:p>
                  </a:txBody>
                  <a:tcPr/>
                </a:tc>
                <a:extLst>
                  <a:ext uri="{0D108BD9-81ED-4DB2-BD59-A6C34878D82A}">
                    <a16:rowId xmlns:a16="http://schemas.microsoft.com/office/drawing/2014/main" val="10006"/>
                  </a:ext>
                </a:extLst>
              </a:tr>
              <a:tr h="369071">
                <a:tc>
                  <a:txBody>
                    <a:bodyPr/>
                    <a:lstStyle/>
                    <a:p>
                      <a:r>
                        <a:rPr lang="en-US" sz="1400" baseline="0" dirty="0"/>
                        <a:t>HP Pavilion</a:t>
                      </a:r>
                    </a:p>
                  </a:txBody>
                  <a:tcPr/>
                </a:tc>
                <a:tc>
                  <a:txBody>
                    <a:bodyPr/>
                    <a:lstStyle/>
                    <a:p>
                      <a:pPr algn="ctr"/>
                      <a:r>
                        <a:rPr lang="en-US" sz="1600" baseline="0" dirty="0"/>
                        <a:t>40</a:t>
                      </a:r>
                    </a:p>
                  </a:txBody>
                  <a:tcPr/>
                </a:tc>
                <a:tc>
                  <a:txBody>
                    <a:bodyPr/>
                    <a:lstStyle/>
                    <a:p>
                      <a:pPr algn="ctr"/>
                      <a:r>
                        <a:rPr lang="en-US" sz="1600" baseline="0" dirty="0"/>
                        <a:t>80</a:t>
                      </a:r>
                    </a:p>
                  </a:txBody>
                  <a:tcPr/>
                </a:tc>
                <a:tc>
                  <a:txBody>
                    <a:bodyPr/>
                    <a:lstStyle/>
                    <a:p>
                      <a:pPr algn="ctr"/>
                      <a:r>
                        <a:rPr lang="en-US" sz="1600" baseline="0" dirty="0"/>
                        <a:t>24</a:t>
                      </a:r>
                    </a:p>
                  </a:txBody>
                  <a:tcPr/>
                </a:tc>
                <a:tc>
                  <a:txBody>
                    <a:bodyPr/>
                    <a:lstStyle/>
                    <a:p>
                      <a:pPr algn="ctr"/>
                      <a:r>
                        <a:rPr lang="en-US" sz="1600" baseline="0" dirty="0"/>
                        <a:t>32</a:t>
                      </a:r>
                    </a:p>
                  </a:txBody>
                  <a:tcPr/>
                </a:tc>
                <a:tc>
                  <a:txBody>
                    <a:bodyPr/>
                    <a:lstStyle/>
                    <a:p>
                      <a:pPr algn="ctr"/>
                      <a:r>
                        <a:rPr lang="en-US" sz="1600" baseline="0" dirty="0"/>
                        <a:t>30</a:t>
                      </a:r>
                    </a:p>
                  </a:txBody>
                  <a:tcPr/>
                </a:tc>
                <a:tc>
                  <a:txBody>
                    <a:bodyPr/>
                    <a:lstStyle/>
                    <a:p>
                      <a:pPr algn="ctr"/>
                      <a:r>
                        <a:rPr lang="en-US" sz="1600" baseline="0" dirty="0"/>
                        <a:t>206</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7380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Processo</a:t>
            </a:r>
            <a:r>
              <a:rPr lang="en-US" sz="3200" dirty="0"/>
              <a:t> de </a:t>
            </a:r>
            <a:r>
              <a:rPr lang="en-US" sz="3200" dirty="0" err="1"/>
              <a:t>tomada</a:t>
            </a:r>
            <a:r>
              <a:rPr lang="en-US" sz="3200" dirty="0"/>
              <a:t> de </a:t>
            </a:r>
            <a:r>
              <a:rPr lang="en-US" sz="3200" dirty="0" err="1"/>
              <a:t>decisão</a:t>
            </a:r>
            <a:br>
              <a:rPr lang="en-US" dirty="0"/>
            </a:br>
            <a:r>
              <a:rPr lang="pt-PT" sz="2400" dirty="0"/>
              <a:t>Etapa 7: Implementar a melhor Alternativa</a:t>
            </a:r>
            <a:endParaRPr lang="en-US" sz="2400" dirty="0"/>
          </a:p>
        </p:txBody>
      </p:sp>
      <p:sp>
        <p:nvSpPr>
          <p:cNvPr id="5" name="Rectangle 3"/>
          <p:cNvSpPr txBox="1">
            <a:spLocks/>
          </p:cNvSpPr>
          <p:nvPr/>
        </p:nvSpPr>
        <p:spPr bwMode="auto">
          <a:xfrm>
            <a:off x="457200" y="1655907"/>
            <a:ext cx="8229600" cy="4525963"/>
          </a:xfrm>
          <a:prstGeom prst="rect">
            <a:avLst/>
          </a:prstGeom>
          <a:noFill/>
          <a:ln w="9525">
            <a:noFill/>
            <a:miter lim="800000"/>
            <a:headEnd/>
            <a:tailEnd/>
          </a:ln>
        </p:spPr>
        <p:txBody>
          <a:bodyPr/>
          <a:lstStyle/>
          <a:p>
            <a:pPr algn="just" eaLnBrk="0" hangingPunct="0">
              <a:spcBef>
                <a:spcPct val="20000"/>
              </a:spcBef>
            </a:pPr>
            <a:endParaRPr lang="pt-PT" sz="800" dirty="0"/>
          </a:p>
          <a:p>
            <a:pPr lvl="1" algn="just" eaLnBrk="0" hangingPunct="0">
              <a:spcBef>
                <a:spcPct val="20000"/>
              </a:spcBef>
              <a:buClr>
                <a:schemeClr val="tx1"/>
              </a:buClr>
            </a:pPr>
            <a:r>
              <a:rPr lang="pt-PT" sz="2400" dirty="0"/>
              <a:t>-  Colocar em ação a melhor alternativa.</a:t>
            </a:r>
          </a:p>
          <a:p>
            <a:pPr lvl="1" algn="just" eaLnBrk="0" hangingPunct="0">
              <a:spcBef>
                <a:spcPct val="20000"/>
              </a:spcBef>
              <a:buClr>
                <a:schemeClr val="tx1"/>
              </a:buClr>
            </a:pPr>
            <a:endParaRPr lang="pt-PT" sz="800" dirty="0"/>
          </a:p>
          <a:p>
            <a:pPr marL="742950" lvl="1" indent="-285750" algn="just" eaLnBrk="0" hangingPunct="0">
              <a:spcBef>
                <a:spcPct val="20000"/>
              </a:spcBef>
              <a:buClr>
                <a:schemeClr val="bg2"/>
              </a:buClr>
              <a:buFont typeface="Arial" charset="0"/>
              <a:buNone/>
            </a:pPr>
            <a:r>
              <a:rPr lang="pt-PT" sz="2400" dirty="0"/>
              <a:t>- 	Comunicando a decisão e ganhando o compromisso de quem a irá implementar.</a:t>
            </a:r>
          </a:p>
        </p:txBody>
      </p:sp>
    </p:spTree>
    <p:extLst>
      <p:ext uri="{BB962C8B-B14F-4D97-AF65-F5344CB8AC3E}">
        <p14:creationId xmlns:p14="http://schemas.microsoft.com/office/powerpoint/2010/main" val="205098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spcBef>
                <a:spcPct val="20000"/>
              </a:spcBef>
            </a:pPr>
            <a:r>
              <a:rPr lang="en-US" sz="3200" dirty="0" err="1"/>
              <a:t>Processo</a:t>
            </a:r>
            <a:r>
              <a:rPr lang="en-US" sz="3200" dirty="0"/>
              <a:t> de </a:t>
            </a:r>
            <a:r>
              <a:rPr lang="en-US" sz="3200" dirty="0" err="1"/>
              <a:t>tomada</a:t>
            </a:r>
            <a:r>
              <a:rPr lang="en-US" sz="3200" dirty="0"/>
              <a:t> de </a:t>
            </a:r>
            <a:r>
              <a:rPr lang="en-US" sz="3200" dirty="0" err="1"/>
              <a:t>decisão</a:t>
            </a:r>
            <a:br>
              <a:rPr lang="en-US" dirty="0"/>
            </a:br>
            <a:r>
              <a:rPr lang="pt-PT" sz="2400" dirty="0"/>
              <a:t>Etapa 8: Avaliação da eficácia da decisão</a:t>
            </a:r>
            <a:endParaRPr lang="en-US" sz="2400" dirty="0"/>
          </a:p>
        </p:txBody>
      </p:sp>
      <p:sp>
        <p:nvSpPr>
          <p:cNvPr id="5" name="Rectangle 3"/>
          <p:cNvSpPr txBox="1">
            <a:spLocks/>
          </p:cNvSpPr>
          <p:nvPr/>
        </p:nvSpPr>
        <p:spPr bwMode="auto">
          <a:xfrm>
            <a:off x="457200" y="1752600"/>
            <a:ext cx="8229600" cy="4525963"/>
          </a:xfrm>
          <a:prstGeom prst="rect">
            <a:avLst/>
          </a:prstGeom>
          <a:noFill/>
          <a:ln w="9525">
            <a:noFill/>
            <a:miter lim="800000"/>
            <a:headEnd/>
            <a:tailEnd/>
          </a:ln>
        </p:spPr>
        <p:txBody>
          <a:bodyPr/>
          <a:lstStyle/>
          <a:p>
            <a:pPr marL="269875" indent="-269875" algn="just" eaLnBrk="0" hangingPunct="0">
              <a:spcBef>
                <a:spcPts val="1200"/>
              </a:spcBef>
              <a:spcAft>
                <a:spcPts val="1200"/>
              </a:spcAft>
              <a:buFontTx/>
              <a:buChar char="-"/>
              <a:tabLst>
                <a:tab pos="269875" algn="l"/>
              </a:tabLst>
            </a:pPr>
            <a:r>
              <a:rPr lang="pt-PT" sz="2400" dirty="0"/>
              <a:t>A eficácia da decisão é julgada pelos seus resultados.</a:t>
            </a:r>
          </a:p>
          <a:p>
            <a:pPr marL="269875" indent="-269875" algn="just" eaLnBrk="0" hangingPunct="0">
              <a:spcBef>
                <a:spcPts val="1200"/>
              </a:spcBef>
              <a:spcAft>
                <a:spcPts val="1200"/>
              </a:spcAft>
              <a:buFontTx/>
              <a:buChar char="-"/>
              <a:tabLst>
                <a:tab pos="449263" algn="l"/>
              </a:tabLst>
            </a:pPr>
            <a:endParaRPr lang="pt-PT" sz="800" dirty="0"/>
          </a:p>
          <a:p>
            <a:pPr marL="269875" lvl="1" indent="-269875" algn="just" eaLnBrk="0" hangingPunct="0">
              <a:spcBef>
                <a:spcPts val="1200"/>
              </a:spcBef>
              <a:spcAft>
                <a:spcPts val="1200"/>
              </a:spcAft>
              <a:buFontTx/>
              <a:buChar char="-"/>
            </a:pPr>
            <a:r>
              <a:rPr lang="pt-PT" sz="2400" dirty="0"/>
              <a:t>Qual o nível de resolução do problema, resultante da implementação da(s) alternativa(s) escolhida(s)?</a:t>
            </a:r>
          </a:p>
          <a:p>
            <a:pPr marL="269875" lvl="1" indent="-269875" algn="just" eaLnBrk="0" hangingPunct="0">
              <a:spcBef>
                <a:spcPts val="1200"/>
              </a:spcBef>
              <a:spcAft>
                <a:spcPts val="1200"/>
              </a:spcAft>
              <a:buFontTx/>
              <a:buChar char="-"/>
            </a:pPr>
            <a:endParaRPr lang="pt-PT" sz="800" dirty="0"/>
          </a:p>
          <a:p>
            <a:pPr marL="269875" lvl="1" indent="-269875" algn="just" eaLnBrk="0" hangingPunct="0">
              <a:spcBef>
                <a:spcPts val="1200"/>
              </a:spcBef>
              <a:spcAft>
                <a:spcPts val="1200"/>
              </a:spcAft>
            </a:pPr>
            <a:r>
              <a:rPr lang="pt-PT" sz="2400" dirty="0"/>
              <a:t>-  Se o problema não foi resolvido, o que é que correu mal?</a:t>
            </a:r>
          </a:p>
          <a:p>
            <a:pPr marL="342900" indent="-342900" algn="just" eaLnBrk="0" hangingPunct="0">
              <a:spcBef>
                <a:spcPct val="20000"/>
              </a:spcBef>
              <a:buFont typeface="Arial" charset="0"/>
              <a:buNone/>
            </a:pPr>
            <a:endParaRPr lang="en-US" sz="3200" dirty="0"/>
          </a:p>
          <a:p>
            <a:pPr marL="742950" lvl="1" indent="-285750" algn="just" eaLnBrk="0" hangingPunct="0">
              <a:spcBef>
                <a:spcPct val="20000"/>
              </a:spcBef>
              <a:buFont typeface="Arial" charset="0"/>
              <a:buChar char="–"/>
            </a:pPr>
            <a:endParaRPr lang="en-US" sz="2400" dirty="0"/>
          </a:p>
        </p:txBody>
      </p:sp>
    </p:spTree>
    <p:extLst>
      <p:ext uri="{BB962C8B-B14F-4D97-AF65-F5344CB8AC3E}">
        <p14:creationId xmlns:p14="http://schemas.microsoft.com/office/powerpoint/2010/main" val="105185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dirty="0" err="1"/>
              <a:t>Exemplo</a:t>
            </a:r>
            <a:r>
              <a:rPr lang="en-US" dirty="0"/>
              <a:t> de </a:t>
            </a:r>
            <a:r>
              <a:rPr lang="en-US" dirty="0" err="1"/>
              <a:t>decisões</a:t>
            </a:r>
            <a:r>
              <a:rPr lang="en-US" dirty="0"/>
              <a:t> de </a:t>
            </a:r>
            <a:r>
              <a:rPr lang="en-US" dirty="0" err="1"/>
              <a:t>gestão</a:t>
            </a:r>
            <a:r>
              <a:rPr lang="en-US" dirty="0"/>
              <a:t>: </a:t>
            </a:r>
            <a:r>
              <a:rPr lang="en-US" dirty="0" err="1"/>
              <a:t>Planeamento</a:t>
            </a:r>
            <a:r>
              <a:rPr lang="en-US" dirty="0"/>
              <a:t> e </a:t>
            </a:r>
            <a:r>
              <a:rPr lang="en-US" dirty="0" err="1"/>
              <a:t>Organização</a:t>
            </a:r>
            <a:endParaRPr lang="en-US" dirty="0"/>
          </a:p>
        </p:txBody>
      </p:sp>
      <p:pic>
        <p:nvPicPr>
          <p:cNvPr id="5" name="Content Placeholder 4" descr="The decisions for various activities shown are as follows:&#10;• Planning&#10;  ‒ What are the organization’s long-term objectives?&#10;  ‒ What strategies will best achieve those objectives?&#10;  ‒ What should the organization’s short-term objectives be?&#10;  ‒ How difficult should individual goals be?&#10;• Organizing&#10;  ‒ How many employees should I have report directly to me?&#10;  ‒ How much centralization should there be in an organization?&#10;  ‒ How should jobs be designed?&#10;  ‒ When should the organization implement a different structure?"/>
          <p:cNvPicPr>
            <a:picLocks noGrp="1" noChangeAspect="1"/>
          </p:cNvPicPr>
          <p:nvPr>
            <p:ph idx="4294967295"/>
          </p:nvPr>
        </p:nvPicPr>
        <p:blipFill>
          <a:blip r:embed="rId3" cstate="print"/>
          <a:stretch>
            <a:fillRect/>
          </a:stretch>
        </p:blipFill>
        <p:spPr>
          <a:xfrm>
            <a:off x="160337" y="1752600"/>
            <a:ext cx="8823325" cy="3522663"/>
          </a:xfrm>
          <a:prstGeom prst="rect">
            <a:avLst/>
          </a:prstGeom>
        </p:spPr>
      </p:pic>
    </p:spTree>
    <p:extLst>
      <p:ext uri="{BB962C8B-B14F-4D97-AF65-F5344CB8AC3E}">
        <p14:creationId xmlns:p14="http://schemas.microsoft.com/office/powerpoint/2010/main" val="134237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st of 4 leading decisions and 4 controlling decisions managers may make."/>
          <p:cNvSpPr>
            <a:spLocks noGrp="1"/>
          </p:cNvSpPr>
          <p:nvPr>
            <p:ph type="title"/>
          </p:nvPr>
        </p:nvSpPr>
        <p:spPr>
          <a:xfrm>
            <a:off x="457200" y="457200"/>
            <a:ext cx="8229600" cy="1371600"/>
          </a:xfrm>
        </p:spPr>
        <p:txBody>
          <a:bodyPr/>
          <a:lstStyle/>
          <a:p>
            <a:r>
              <a:rPr lang="en-US" dirty="0" err="1"/>
              <a:t>Exemplo</a:t>
            </a:r>
            <a:r>
              <a:rPr lang="en-US" dirty="0"/>
              <a:t> de </a:t>
            </a:r>
            <a:r>
              <a:rPr lang="en-US" dirty="0" err="1"/>
              <a:t>decisões</a:t>
            </a:r>
            <a:r>
              <a:rPr lang="en-US" dirty="0"/>
              <a:t> de </a:t>
            </a:r>
            <a:r>
              <a:rPr lang="en-US" dirty="0" err="1"/>
              <a:t>gestão</a:t>
            </a:r>
            <a:r>
              <a:rPr lang="en-US" dirty="0"/>
              <a:t>: </a:t>
            </a:r>
            <a:r>
              <a:rPr lang="en-US" dirty="0" err="1"/>
              <a:t>Liderança</a:t>
            </a:r>
            <a:r>
              <a:rPr lang="en-US" dirty="0"/>
              <a:t> e </a:t>
            </a:r>
            <a:r>
              <a:rPr lang="en-US" dirty="0" err="1"/>
              <a:t>Controlo</a:t>
            </a:r>
            <a:endParaRPr lang="en-US" dirty="0"/>
          </a:p>
        </p:txBody>
      </p:sp>
      <p:pic>
        <p:nvPicPr>
          <p:cNvPr id="7" name="Picture 6" descr="• Leading&#10;  ‒ How do I handle employees who appear to be unmotivated?&#10;  ‒ What is the most effective leadership style in a given situation?&#10;  ‒ How will a specific change affect worker productivity?&#10;  ‒ When is the right time to stimulate conflict?&#10;• Controlling&#10;  ‒ What activities in the organization need to be controlled?&#10;  ‒ How should those activities be controlled?&#10;  ‒ When is a performance deviation significant?&#10;  ‒ What type of management information system should the organization have?"/>
          <p:cNvPicPr>
            <a:picLocks noChangeAspect="1"/>
          </p:cNvPicPr>
          <p:nvPr/>
        </p:nvPicPr>
        <p:blipFill>
          <a:blip r:embed="rId2" cstate="print"/>
          <a:stretch>
            <a:fillRect/>
          </a:stretch>
        </p:blipFill>
        <p:spPr>
          <a:xfrm>
            <a:off x="163450" y="1845129"/>
            <a:ext cx="8817100" cy="3596777"/>
          </a:xfrm>
          <a:prstGeom prst="rect">
            <a:avLst/>
          </a:prstGeom>
        </p:spPr>
      </p:pic>
    </p:spTree>
    <p:extLst>
      <p:ext uri="{BB962C8B-B14F-4D97-AF65-F5344CB8AC3E}">
        <p14:creationId xmlns:p14="http://schemas.microsoft.com/office/powerpoint/2010/main" val="51667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99028"/>
          </a:xfrm>
        </p:spPr>
        <p:txBody>
          <a:bodyPr/>
          <a:lstStyle/>
          <a:p>
            <a:r>
              <a:rPr lang="en-US" sz="2800" dirty="0" err="1"/>
              <a:t>Modos</a:t>
            </a:r>
            <a:r>
              <a:rPr lang="en-US" sz="2800" dirty="0"/>
              <a:t> de </a:t>
            </a:r>
            <a:r>
              <a:rPr lang="en-US" sz="2800" dirty="0" err="1"/>
              <a:t>tomada</a:t>
            </a:r>
            <a:r>
              <a:rPr lang="en-US" sz="2800" dirty="0"/>
              <a:t> de </a:t>
            </a:r>
            <a:r>
              <a:rPr lang="en-US" sz="2800" dirty="0" err="1"/>
              <a:t>decisão</a:t>
            </a:r>
            <a:r>
              <a:rPr lang="en-US" sz="2800" dirty="0"/>
              <a:t>: A </a:t>
            </a:r>
            <a:r>
              <a:rPr lang="en-US" sz="2800" dirty="0" err="1"/>
              <a:t>Racionalidade</a:t>
            </a:r>
            <a:endParaRPr lang="en-US" sz="2800" dirty="0"/>
          </a:p>
        </p:txBody>
      </p:sp>
      <p:sp>
        <p:nvSpPr>
          <p:cNvPr id="3" name="Content Placeholder 2"/>
          <p:cNvSpPr>
            <a:spLocks noGrp="1"/>
          </p:cNvSpPr>
          <p:nvPr>
            <p:ph idx="1"/>
          </p:nvPr>
        </p:nvSpPr>
        <p:spPr/>
        <p:txBody>
          <a:bodyPr/>
          <a:lstStyle/>
          <a:p>
            <a:pPr>
              <a:spcBef>
                <a:spcPts val="1200"/>
              </a:spcBef>
              <a:spcAft>
                <a:spcPts val="1200"/>
              </a:spcAft>
            </a:pPr>
            <a:r>
              <a:rPr lang="en-US" sz="2400" dirty="0" err="1"/>
              <a:t>Racionalidade</a:t>
            </a:r>
            <a:r>
              <a:rPr lang="en-US" sz="2400" dirty="0"/>
              <a:t>: </a:t>
            </a:r>
            <a:r>
              <a:rPr lang="en-US" sz="2400" dirty="0" err="1"/>
              <a:t>decisões</a:t>
            </a:r>
            <a:r>
              <a:rPr lang="en-US" sz="2400" dirty="0"/>
              <a:t> que </a:t>
            </a:r>
            <a:r>
              <a:rPr lang="en-US" sz="2400" dirty="0" err="1"/>
              <a:t>são</a:t>
            </a:r>
            <a:r>
              <a:rPr lang="en-US" sz="2400" dirty="0"/>
              <a:t> </a:t>
            </a:r>
            <a:r>
              <a:rPr lang="en-US" sz="2400" dirty="0" err="1"/>
              <a:t>lógicas</a:t>
            </a:r>
            <a:r>
              <a:rPr lang="en-US" sz="2400" dirty="0"/>
              <a:t> e </a:t>
            </a:r>
            <a:r>
              <a:rPr lang="en-US" sz="2400" dirty="0" err="1"/>
              <a:t>consistentes</a:t>
            </a:r>
            <a:r>
              <a:rPr lang="en-US" sz="2400" dirty="0"/>
              <a:t> e que </a:t>
            </a:r>
            <a:r>
              <a:rPr lang="en-US" sz="2400" dirty="0" err="1"/>
              <a:t>maximizam</a:t>
            </a:r>
            <a:r>
              <a:rPr lang="en-US" sz="2400" dirty="0"/>
              <a:t> o valor</a:t>
            </a:r>
          </a:p>
          <a:p>
            <a:pPr>
              <a:spcBef>
                <a:spcPts val="1200"/>
              </a:spcBef>
              <a:spcAft>
                <a:spcPts val="1200"/>
              </a:spcAft>
            </a:pPr>
            <a:r>
              <a:rPr lang="en-US" sz="2400" dirty="0" err="1"/>
              <a:t>Pressupostos</a:t>
            </a:r>
            <a:r>
              <a:rPr lang="en-US" sz="2400" dirty="0"/>
              <a:t> da </a:t>
            </a:r>
            <a:r>
              <a:rPr lang="en-US" sz="2400" dirty="0" err="1"/>
              <a:t>racionalidade</a:t>
            </a:r>
            <a:endParaRPr lang="en-US" sz="2400" dirty="0"/>
          </a:p>
          <a:p>
            <a:pPr lvl="1"/>
            <a:r>
              <a:rPr lang="en-US" sz="2000" dirty="0"/>
              <a:t>O </a:t>
            </a:r>
            <a:r>
              <a:rPr lang="en-US" sz="2000" dirty="0" err="1"/>
              <a:t>decisor</a:t>
            </a:r>
            <a:r>
              <a:rPr lang="en-US" sz="2000" dirty="0"/>
              <a:t> é </a:t>
            </a:r>
            <a:r>
              <a:rPr lang="en-US" sz="2000" dirty="0" err="1"/>
              <a:t>lógico</a:t>
            </a:r>
            <a:r>
              <a:rPr lang="en-US" sz="2000" dirty="0"/>
              <a:t> e </a:t>
            </a:r>
            <a:r>
              <a:rPr lang="en-US" sz="2000" dirty="0" err="1"/>
              <a:t>objetivo</a:t>
            </a:r>
            <a:endParaRPr lang="en-US" sz="2000" dirty="0"/>
          </a:p>
          <a:p>
            <a:pPr lvl="1"/>
            <a:r>
              <a:rPr lang="en-US" sz="2000" dirty="0"/>
              <a:t>O </a:t>
            </a:r>
            <a:r>
              <a:rPr lang="en-US" sz="2000" dirty="0" err="1"/>
              <a:t>problema</a:t>
            </a:r>
            <a:r>
              <a:rPr lang="en-US" sz="2000" dirty="0"/>
              <a:t> é </a:t>
            </a:r>
            <a:r>
              <a:rPr lang="en-US" sz="2000" dirty="0" err="1"/>
              <a:t>claro</a:t>
            </a:r>
            <a:r>
              <a:rPr lang="en-US" sz="2000" dirty="0"/>
              <a:t> e </a:t>
            </a:r>
            <a:r>
              <a:rPr lang="en-US" sz="2000" dirty="0" err="1"/>
              <a:t>sem</a:t>
            </a:r>
            <a:r>
              <a:rPr lang="en-US" sz="2000" dirty="0"/>
              <a:t> </a:t>
            </a:r>
            <a:r>
              <a:rPr lang="en-US" sz="2000" dirty="0" err="1"/>
              <a:t>ambiguidade</a:t>
            </a:r>
            <a:endParaRPr lang="en-US" sz="2000" dirty="0"/>
          </a:p>
          <a:p>
            <a:pPr lvl="1"/>
            <a:r>
              <a:rPr lang="en-US" sz="2000" dirty="0"/>
              <a:t>O </a:t>
            </a:r>
            <a:r>
              <a:rPr lang="en-US" sz="2000" dirty="0" err="1"/>
              <a:t>decisor</a:t>
            </a:r>
            <a:r>
              <a:rPr lang="en-US" sz="2000" dirty="0"/>
              <a:t> tem um </a:t>
            </a:r>
            <a:r>
              <a:rPr lang="en-US" sz="2000" dirty="0" err="1"/>
              <a:t>objetivo</a:t>
            </a:r>
            <a:r>
              <a:rPr lang="en-US" sz="2000" dirty="0"/>
              <a:t> </a:t>
            </a:r>
            <a:r>
              <a:rPr lang="en-US" sz="2000" dirty="0" err="1"/>
              <a:t>claro</a:t>
            </a:r>
            <a:r>
              <a:rPr lang="en-US" sz="2000" dirty="0"/>
              <a:t> e </a:t>
            </a:r>
            <a:r>
              <a:rPr lang="en-US" sz="2000" dirty="0" err="1"/>
              <a:t>específico</a:t>
            </a:r>
            <a:r>
              <a:rPr lang="en-US" sz="2000" dirty="0"/>
              <a:t> e </a:t>
            </a:r>
            <a:r>
              <a:rPr lang="en-US" sz="2000" dirty="0" err="1"/>
              <a:t>conhece</a:t>
            </a:r>
            <a:r>
              <a:rPr lang="en-US" sz="2000" dirty="0"/>
              <a:t> </a:t>
            </a:r>
            <a:r>
              <a:rPr lang="en-US" sz="2000" dirty="0" err="1"/>
              <a:t>todas</a:t>
            </a:r>
            <a:r>
              <a:rPr lang="en-US" sz="2000" dirty="0"/>
              <a:t> as </a:t>
            </a:r>
            <a:r>
              <a:rPr lang="en-US" sz="2000" dirty="0" err="1"/>
              <a:t>alternativas</a:t>
            </a:r>
            <a:r>
              <a:rPr lang="en-US" sz="2000" dirty="0"/>
              <a:t> e </a:t>
            </a:r>
            <a:r>
              <a:rPr lang="en-US" sz="2000" dirty="0" err="1"/>
              <a:t>suas</a:t>
            </a:r>
            <a:r>
              <a:rPr lang="en-US" sz="2000" dirty="0"/>
              <a:t> </a:t>
            </a:r>
            <a:r>
              <a:rPr lang="en-US" sz="2000" dirty="0" err="1"/>
              <a:t>consequências</a:t>
            </a:r>
            <a:endParaRPr lang="en-US" sz="2000" dirty="0"/>
          </a:p>
          <a:p>
            <a:pPr lvl="1"/>
            <a:r>
              <a:rPr lang="en-US" sz="2000" dirty="0"/>
              <a:t>O </a:t>
            </a:r>
            <a:r>
              <a:rPr lang="en-US" sz="2000" dirty="0" err="1"/>
              <a:t>decisor</a:t>
            </a:r>
            <a:r>
              <a:rPr lang="en-US" sz="2000" dirty="0"/>
              <a:t> </a:t>
            </a:r>
            <a:r>
              <a:rPr lang="en-US" sz="2000" dirty="0" err="1"/>
              <a:t>escolhe</a:t>
            </a:r>
            <a:r>
              <a:rPr lang="en-US" sz="2000" dirty="0"/>
              <a:t> a alternative que </a:t>
            </a:r>
            <a:r>
              <a:rPr lang="en-US" sz="2000" dirty="0" err="1"/>
              <a:t>maximiza</a:t>
            </a:r>
            <a:r>
              <a:rPr lang="en-US" sz="2000" dirty="0"/>
              <a:t> o </a:t>
            </a:r>
            <a:r>
              <a:rPr lang="en-US" sz="2000" dirty="0" err="1"/>
              <a:t>seu</a:t>
            </a:r>
            <a:r>
              <a:rPr lang="en-US" sz="2000" dirty="0"/>
              <a:t> </a:t>
            </a:r>
            <a:r>
              <a:rPr lang="en-US" sz="2000" dirty="0" err="1"/>
              <a:t>objetivo</a:t>
            </a:r>
            <a:endParaRPr lang="en-US" sz="2000" dirty="0"/>
          </a:p>
          <a:p>
            <a:pPr lvl="1"/>
            <a:r>
              <a:rPr lang="en-US" sz="2000" dirty="0"/>
              <a:t>As </a:t>
            </a:r>
            <a:r>
              <a:rPr lang="en-US" sz="2000" dirty="0" err="1"/>
              <a:t>decisões</a:t>
            </a:r>
            <a:r>
              <a:rPr lang="en-US" sz="2000" dirty="0"/>
              <a:t> </a:t>
            </a:r>
            <a:r>
              <a:rPr lang="en-US" sz="2000" dirty="0" err="1"/>
              <a:t>são</a:t>
            </a:r>
            <a:r>
              <a:rPr lang="en-US" sz="2000" dirty="0"/>
              <a:t> </a:t>
            </a:r>
            <a:r>
              <a:rPr lang="en-US" sz="2000" dirty="0" err="1"/>
              <a:t>tomadas</a:t>
            </a:r>
            <a:r>
              <a:rPr lang="en-US" sz="2000" dirty="0"/>
              <a:t> </a:t>
            </a:r>
            <a:r>
              <a:rPr lang="en-US" sz="2000" dirty="0" err="1"/>
              <a:t>tendo</a:t>
            </a:r>
            <a:r>
              <a:rPr lang="en-US" sz="2000" dirty="0"/>
              <a:t> </a:t>
            </a:r>
            <a:r>
              <a:rPr lang="en-US" sz="2000" dirty="0" err="1"/>
              <a:t>em</a:t>
            </a:r>
            <a:r>
              <a:rPr lang="en-US" sz="2000" dirty="0"/>
              <a:t> </a:t>
            </a:r>
            <a:r>
              <a:rPr lang="en-US" sz="2000" dirty="0" err="1"/>
              <a:t>conta</a:t>
            </a:r>
            <a:r>
              <a:rPr lang="en-US" sz="2000" dirty="0"/>
              <a:t> </a:t>
            </a:r>
            <a:r>
              <a:rPr lang="en-US" sz="2000" dirty="0" err="1"/>
              <a:t>os</a:t>
            </a:r>
            <a:r>
              <a:rPr lang="en-US" sz="2000" dirty="0"/>
              <a:t> </a:t>
            </a:r>
            <a:r>
              <a:rPr lang="en-US" sz="2000" dirty="0" err="1"/>
              <a:t>interesses</a:t>
            </a:r>
            <a:r>
              <a:rPr lang="en-US" sz="2000" dirty="0"/>
              <a:t> da </a:t>
            </a:r>
            <a:r>
              <a:rPr lang="en-US" sz="2000" dirty="0" err="1"/>
              <a:t>organização</a:t>
            </a:r>
            <a:endParaRPr lang="en-US" sz="2000" dirty="0"/>
          </a:p>
        </p:txBody>
      </p:sp>
    </p:spTree>
    <p:extLst>
      <p:ext uri="{BB962C8B-B14F-4D97-AF65-F5344CB8AC3E}">
        <p14:creationId xmlns:p14="http://schemas.microsoft.com/office/powerpoint/2010/main" val="31410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Objetivos</a:t>
            </a:r>
            <a:endParaRPr lang="en-US" dirty="0"/>
          </a:p>
        </p:txBody>
      </p:sp>
      <p:sp>
        <p:nvSpPr>
          <p:cNvPr id="3" name="Content Placeholder 2"/>
          <p:cNvSpPr>
            <a:spLocks noGrp="1"/>
          </p:cNvSpPr>
          <p:nvPr>
            <p:ph idx="1"/>
          </p:nvPr>
        </p:nvSpPr>
        <p:spPr/>
        <p:txBody>
          <a:bodyPr/>
          <a:lstStyle/>
          <a:p>
            <a:pPr marL="534988" indent="-534988">
              <a:buNone/>
            </a:pPr>
            <a:r>
              <a:rPr lang="en-US" sz="2400" b="1" dirty="0">
                <a:solidFill>
                  <a:srgbClr val="007FA3"/>
                </a:solidFill>
              </a:rPr>
              <a:t>2.1 </a:t>
            </a:r>
            <a:r>
              <a:rPr lang="pt-PT" sz="2400" b="1" dirty="0">
                <a:latin typeface="Arial" charset="0"/>
                <a:cs typeface="Arial" charset="0"/>
              </a:rPr>
              <a:t>Descrever </a:t>
            </a:r>
            <a:r>
              <a:rPr lang="pt-PT" sz="2400" dirty="0">
                <a:latin typeface="Arial" charset="0"/>
                <a:cs typeface="Arial" charset="0"/>
              </a:rPr>
              <a:t>as oito etapas do processo de tomada de decisão.</a:t>
            </a:r>
          </a:p>
          <a:p>
            <a:pPr marL="534988" indent="-534988">
              <a:buNone/>
            </a:pPr>
            <a:r>
              <a:rPr lang="en-US" sz="2400" b="1" dirty="0">
                <a:solidFill>
                  <a:srgbClr val="007FA3"/>
                </a:solidFill>
              </a:rPr>
              <a:t>2.2 </a:t>
            </a:r>
            <a:r>
              <a:rPr lang="en-US" sz="2400" b="1" dirty="0" err="1"/>
              <a:t>Explicar</a:t>
            </a:r>
            <a:r>
              <a:rPr lang="en-US" sz="2400" b="1" dirty="0"/>
              <a:t> </a:t>
            </a:r>
            <a:r>
              <a:rPr lang="en-US" sz="2400" dirty="0" err="1"/>
              <a:t>os</a:t>
            </a:r>
            <a:r>
              <a:rPr lang="en-US" sz="2400" dirty="0"/>
              <a:t> </a:t>
            </a:r>
            <a:r>
              <a:rPr lang="en-US" sz="2400" dirty="0" err="1"/>
              <a:t>diferentes</a:t>
            </a:r>
            <a:r>
              <a:rPr lang="en-US" sz="2400" dirty="0"/>
              <a:t> </a:t>
            </a:r>
            <a:r>
              <a:rPr lang="en-US" sz="2400" dirty="0" err="1"/>
              <a:t>modos</a:t>
            </a:r>
            <a:r>
              <a:rPr lang="en-US" sz="2400" dirty="0"/>
              <a:t> </a:t>
            </a:r>
            <a:r>
              <a:rPr lang="en-US" sz="2400" dirty="0" err="1"/>
              <a:t>como</a:t>
            </a:r>
            <a:r>
              <a:rPr lang="en-US" sz="2400" dirty="0"/>
              <a:t> </a:t>
            </a:r>
            <a:r>
              <a:rPr lang="en-US" sz="2400" dirty="0" err="1"/>
              <a:t>os</a:t>
            </a:r>
            <a:r>
              <a:rPr lang="en-US" sz="2400" dirty="0"/>
              <a:t> </a:t>
            </a:r>
            <a:r>
              <a:rPr lang="en-US" sz="2400" dirty="0" err="1"/>
              <a:t>gestores</a:t>
            </a:r>
            <a:r>
              <a:rPr lang="en-US" sz="2400" dirty="0"/>
              <a:t> </a:t>
            </a:r>
            <a:r>
              <a:rPr lang="en-US" sz="2400" dirty="0" err="1"/>
              <a:t>tomam</a:t>
            </a:r>
            <a:r>
              <a:rPr lang="en-US" sz="2400" dirty="0"/>
              <a:t> </a:t>
            </a:r>
            <a:r>
              <a:rPr lang="en-US" sz="2400" dirty="0" err="1"/>
              <a:t>decisões</a:t>
            </a:r>
            <a:r>
              <a:rPr lang="en-US" sz="2400" dirty="0"/>
              <a:t>.</a:t>
            </a:r>
          </a:p>
          <a:p>
            <a:pPr marL="534988" indent="-534988">
              <a:buNone/>
            </a:pPr>
            <a:r>
              <a:rPr lang="en-US" sz="2400" b="1" dirty="0">
                <a:solidFill>
                  <a:srgbClr val="007FA3"/>
                </a:solidFill>
              </a:rPr>
              <a:t>2.3 </a:t>
            </a:r>
            <a:r>
              <a:rPr lang="pt-PT" sz="2400" b="1" dirty="0">
                <a:latin typeface="Arial" charset="0"/>
                <a:cs typeface="Arial" charset="0"/>
              </a:rPr>
              <a:t>Tipificar </a:t>
            </a:r>
            <a:r>
              <a:rPr lang="pt-PT" sz="2400" dirty="0">
                <a:latin typeface="Arial" charset="0"/>
                <a:cs typeface="Arial" charset="0"/>
              </a:rPr>
              <a:t>as decisões e as condições de tomada de decisão.</a:t>
            </a:r>
          </a:p>
          <a:p>
            <a:pPr marL="534988" indent="-534988">
              <a:buNone/>
            </a:pPr>
            <a:r>
              <a:rPr lang="en-US" sz="2400" b="1" dirty="0">
                <a:solidFill>
                  <a:srgbClr val="007FA3"/>
                </a:solidFill>
              </a:rPr>
              <a:t>2.4 </a:t>
            </a:r>
            <a:r>
              <a:rPr lang="en-US" sz="2400" b="1" dirty="0" err="1"/>
              <a:t>Descrever</a:t>
            </a:r>
            <a:r>
              <a:rPr lang="en-US" sz="2400" dirty="0"/>
              <a:t> </a:t>
            </a:r>
            <a:r>
              <a:rPr lang="en-US" sz="2400" dirty="0" err="1"/>
              <a:t>como</a:t>
            </a:r>
            <a:r>
              <a:rPr lang="en-US" sz="2400" dirty="0"/>
              <a:t> </a:t>
            </a:r>
            <a:r>
              <a:rPr lang="en-US" sz="2400" dirty="0" err="1"/>
              <a:t>os</a:t>
            </a:r>
            <a:r>
              <a:rPr lang="en-US" sz="2400" dirty="0"/>
              <a:t> </a:t>
            </a:r>
            <a:r>
              <a:rPr lang="en-US" sz="2400" dirty="0" err="1"/>
              <a:t>enviesamentos</a:t>
            </a:r>
            <a:r>
              <a:rPr lang="en-US" sz="2400" dirty="0"/>
              <a:t> </a:t>
            </a:r>
            <a:r>
              <a:rPr lang="en-US" sz="2400" dirty="0" err="1"/>
              <a:t>podem</a:t>
            </a:r>
            <a:r>
              <a:rPr lang="en-US" sz="2400" dirty="0"/>
              <a:t> </a:t>
            </a:r>
            <a:r>
              <a:rPr lang="en-US" sz="2400" dirty="0" err="1"/>
              <a:t>afetar</a:t>
            </a:r>
            <a:r>
              <a:rPr lang="en-US" sz="2400" dirty="0"/>
              <a:t> o </a:t>
            </a:r>
            <a:r>
              <a:rPr lang="en-US" sz="2400" dirty="0" err="1"/>
              <a:t>processo</a:t>
            </a:r>
            <a:r>
              <a:rPr lang="en-US" sz="2400" dirty="0"/>
              <a:t> de </a:t>
            </a:r>
            <a:r>
              <a:rPr lang="en-US" sz="2400" dirty="0" err="1"/>
              <a:t>tomada</a:t>
            </a:r>
            <a:r>
              <a:rPr lang="en-US" sz="2400" dirty="0"/>
              <a:t> de </a:t>
            </a:r>
            <a:r>
              <a:rPr lang="en-US" sz="2400" dirty="0" err="1"/>
              <a:t>decisão</a:t>
            </a:r>
            <a:r>
              <a:rPr lang="en-US" sz="2400" dirty="0"/>
              <a:t>.</a:t>
            </a:r>
          </a:p>
          <a:p>
            <a:pPr marL="534988" indent="-534988">
              <a:buNone/>
            </a:pPr>
            <a:r>
              <a:rPr lang="en-US" sz="2400" b="1" dirty="0">
                <a:solidFill>
                  <a:srgbClr val="007FA3"/>
                </a:solidFill>
              </a:rPr>
              <a:t>2.5 </a:t>
            </a:r>
            <a:r>
              <a:rPr lang="en-US" sz="2400" b="1" dirty="0" err="1"/>
              <a:t>Identificar</a:t>
            </a:r>
            <a:r>
              <a:rPr lang="en-US" sz="2400" b="1" dirty="0"/>
              <a:t> </a:t>
            </a:r>
            <a:r>
              <a:rPr lang="en-US" sz="2400" dirty="0" err="1"/>
              <a:t>técnicas</a:t>
            </a:r>
            <a:r>
              <a:rPr lang="en-US" sz="2400" dirty="0"/>
              <a:t> </a:t>
            </a:r>
            <a:r>
              <a:rPr lang="en-US" sz="2400" dirty="0" err="1"/>
              <a:t>eficazes</a:t>
            </a:r>
            <a:r>
              <a:rPr lang="en-US" sz="2400" dirty="0"/>
              <a:t> de </a:t>
            </a:r>
            <a:r>
              <a:rPr lang="en-US" sz="2400" dirty="0" err="1"/>
              <a:t>tomada</a:t>
            </a:r>
            <a:r>
              <a:rPr lang="en-US" sz="2400" dirty="0"/>
              <a:t> de </a:t>
            </a:r>
            <a:r>
              <a:rPr lang="en-US" sz="2400" dirty="0" err="1"/>
              <a:t>decisão</a:t>
            </a:r>
            <a:r>
              <a:rPr lang="en-US" sz="2400" dirty="0"/>
              <a:t>.</a:t>
            </a:r>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27628"/>
          </a:xfrm>
        </p:spPr>
        <p:txBody>
          <a:bodyPr/>
          <a:lstStyle/>
          <a:p>
            <a:r>
              <a:rPr lang="en-US" sz="2800" dirty="0" err="1"/>
              <a:t>Modos</a:t>
            </a:r>
            <a:r>
              <a:rPr lang="en-US" sz="2800" dirty="0"/>
              <a:t> de </a:t>
            </a:r>
            <a:r>
              <a:rPr lang="en-US" sz="2800" dirty="0" err="1"/>
              <a:t>tomada</a:t>
            </a:r>
            <a:r>
              <a:rPr lang="en-US" sz="2800" dirty="0"/>
              <a:t> de </a:t>
            </a:r>
            <a:r>
              <a:rPr lang="en-US" sz="2800" dirty="0" err="1"/>
              <a:t>decisão</a:t>
            </a:r>
            <a:r>
              <a:rPr lang="en-US" sz="2800" dirty="0"/>
              <a:t>: </a:t>
            </a:r>
            <a:r>
              <a:rPr lang="en-US" sz="2800" dirty="0" err="1"/>
              <a:t>Racionalidade</a:t>
            </a:r>
            <a:r>
              <a:rPr lang="en-US" sz="2800" dirty="0"/>
              <a:t> </a:t>
            </a:r>
            <a:r>
              <a:rPr lang="en-US" sz="2800" dirty="0" err="1"/>
              <a:t>limitada</a:t>
            </a:r>
            <a:endParaRPr lang="en-US" sz="2800" dirty="0"/>
          </a:p>
        </p:txBody>
      </p:sp>
      <p:sp>
        <p:nvSpPr>
          <p:cNvPr id="5" name="Rectangle 3"/>
          <p:cNvSpPr txBox="1">
            <a:spLocks/>
          </p:cNvSpPr>
          <p:nvPr/>
        </p:nvSpPr>
        <p:spPr bwMode="auto">
          <a:xfrm>
            <a:off x="457200" y="1676400"/>
            <a:ext cx="8229600" cy="4525963"/>
          </a:xfrm>
          <a:prstGeom prst="rect">
            <a:avLst/>
          </a:prstGeom>
          <a:noFill/>
          <a:ln w="9525">
            <a:noFill/>
            <a:miter lim="800000"/>
            <a:headEnd/>
            <a:tailEnd/>
          </a:ln>
        </p:spPr>
        <p:txBody>
          <a:bodyPr/>
          <a:lstStyle/>
          <a:p>
            <a:pPr algn="just" eaLnBrk="0" hangingPunct="0">
              <a:spcBef>
                <a:spcPct val="20000"/>
              </a:spcBef>
            </a:pPr>
            <a:r>
              <a:rPr lang="pt-PT" sz="2400" b="1" dirty="0"/>
              <a:t>Racionalidade Limitada </a:t>
            </a:r>
            <a:r>
              <a:rPr lang="pt-PT" sz="2400" b="1" dirty="0">
                <a:latin typeface="Calibri" pitchFamily="34" charset="0"/>
              </a:rPr>
              <a:t>– </a:t>
            </a:r>
            <a:r>
              <a:rPr lang="pt-PT" sz="2400" dirty="0">
                <a:latin typeface="Calibri" pitchFamily="34" charset="0"/>
              </a:rPr>
              <a:t>O processo de tomada de decisão é racional, mas limitado pela capacidade do individuo em processar a informação.</a:t>
            </a:r>
          </a:p>
          <a:p>
            <a:pPr marL="342900" indent="-342900" algn="just" eaLnBrk="0" hangingPunct="0">
              <a:spcBef>
                <a:spcPct val="20000"/>
              </a:spcBef>
              <a:buFont typeface="Arial" charset="0"/>
              <a:buChar char="•"/>
            </a:pPr>
            <a:endParaRPr lang="pt-PT" sz="800" dirty="0">
              <a:latin typeface="Calibri" pitchFamily="34" charset="0"/>
            </a:endParaRPr>
          </a:p>
          <a:p>
            <a:pPr marL="342900" indent="-342900" algn="just" eaLnBrk="0" hangingPunct="0">
              <a:spcBef>
                <a:spcPct val="20000"/>
              </a:spcBef>
              <a:buFont typeface="Arial" charset="0"/>
              <a:buChar char="•"/>
            </a:pPr>
            <a:r>
              <a:rPr lang="pt-PT" sz="2400" dirty="0"/>
              <a:t> </a:t>
            </a:r>
            <a:r>
              <a:rPr lang="pt-PT" sz="2400" b="1" dirty="0"/>
              <a:t>Critério da suficiência</a:t>
            </a:r>
            <a:r>
              <a:rPr lang="pt-PT" sz="2400" b="1" dirty="0">
                <a:latin typeface="Calibri" pitchFamily="34" charset="0"/>
              </a:rPr>
              <a:t> –</a:t>
            </a:r>
            <a:r>
              <a:rPr lang="pt-PT" sz="2400" dirty="0">
                <a:latin typeface="Calibri" pitchFamily="34" charset="0"/>
              </a:rPr>
              <a:t> aceitar soluções que são suficientemente boas. (boas </a:t>
            </a:r>
            <a:r>
              <a:rPr lang="pt-PT" sz="2400" i="1" dirty="0">
                <a:latin typeface="Calibri" pitchFamily="34" charset="0"/>
              </a:rPr>
              <a:t>vs.</a:t>
            </a:r>
            <a:r>
              <a:rPr lang="pt-PT" sz="2400" dirty="0">
                <a:latin typeface="Calibri" pitchFamily="34" charset="0"/>
              </a:rPr>
              <a:t> </a:t>
            </a:r>
            <a:r>
              <a:rPr lang="pt-PT" sz="2400" dirty="0" err="1">
                <a:latin typeface="Calibri" pitchFamily="34" charset="0"/>
              </a:rPr>
              <a:t>ótimas</a:t>
            </a:r>
            <a:r>
              <a:rPr lang="pt-PT" sz="2400" dirty="0">
                <a:latin typeface="Calibri" pitchFamily="34" charset="0"/>
              </a:rPr>
              <a:t>)</a:t>
            </a:r>
          </a:p>
          <a:p>
            <a:pPr algn="just" eaLnBrk="0" hangingPunct="0">
              <a:spcBef>
                <a:spcPct val="20000"/>
              </a:spcBef>
            </a:pPr>
            <a:endParaRPr lang="pt-PT" sz="1050" dirty="0">
              <a:latin typeface="Calibri" pitchFamily="34" charset="0"/>
            </a:endParaRPr>
          </a:p>
          <a:p>
            <a:pPr algn="just" eaLnBrk="0" hangingPunct="0">
              <a:spcBef>
                <a:spcPct val="20000"/>
              </a:spcBef>
            </a:pPr>
            <a:r>
              <a:rPr lang="pt-PT" sz="2400" u="sng" dirty="0">
                <a:latin typeface="Calibri" pitchFamily="34" charset="0"/>
              </a:rPr>
              <a:t>Tópico relacionado</a:t>
            </a:r>
          </a:p>
          <a:p>
            <a:pPr marL="342900" indent="-342900" algn="just" eaLnBrk="0" hangingPunct="0">
              <a:spcBef>
                <a:spcPct val="20000"/>
              </a:spcBef>
              <a:buFont typeface="Arial" charset="0"/>
              <a:buChar char="•"/>
            </a:pPr>
            <a:endParaRPr lang="pt-PT" sz="800" dirty="0">
              <a:latin typeface="Calibri" pitchFamily="34" charset="0"/>
            </a:endParaRPr>
          </a:p>
          <a:p>
            <a:pPr marL="342900" indent="-342900" algn="just" eaLnBrk="0" hangingPunct="0">
              <a:spcBef>
                <a:spcPct val="20000"/>
              </a:spcBef>
              <a:buFont typeface="Arial" charset="0"/>
              <a:buChar char="•"/>
            </a:pPr>
            <a:r>
              <a:rPr lang="pt-PT" sz="2400" dirty="0"/>
              <a:t> </a:t>
            </a:r>
            <a:r>
              <a:rPr lang="pt-PT" sz="2000" b="1" dirty="0"/>
              <a:t>Escalada do comprometimento – </a:t>
            </a:r>
            <a:r>
              <a:rPr lang="pt-PT" sz="2000" dirty="0">
                <a:latin typeface="Calibri" pitchFamily="34" charset="0"/>
              </a:rPr>
              <a:t>um aumento do comprometimento em relação a uma decisão passada, apesar da evidência de que esta poderá não ter sido a melhor.</a:t>
            </a:r>
          </a:p>
        </p:txBody>
      </p:sp>
    </p:spTree>
    <p:extLst>
      <p:ext uri="{BB962C8B-B14F-4D97-AF65-F5344CB8AC3E}">
        <p14:creationId xmlns:p14="http://schemas.microsoft.com/office/powerpoint/2010/main" val="51295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Copyright © 2016 Pearson Education</a:t>
            </a:r>
          </a:p>
        </p:txBody>
      </p:sp>
      <p:sp>
        <p:nvSpPr>
          <p:cNvPr id="5" name="Slide Number Placeholder 4"/>
          <p:cNvSpPr>
            <a:spLocks noGrp="1"/>
          </p:cNvSpPr>
          <p:nvPr>
            <p:ph type="sldNum" sz="quarter" idx="4294967295"/>
          </p:nvPr>
        </p:nvSpPr>
        <p:spPr/>
        <p:txBody>
          <a:bodyPr/>
          <a:lstStyle/>
          <a:p>
            <a:fld id="{1D72EBF8-7CF5-44B7-B2BF-E22DE4D0703D}" type="slidenum">
              <a:rPr lang="en-US" smtClean="0"/>
              <a:pPr/>
              <a:t>21</a:t>
            </a:fld>
            <a:endParaRPr lang="en-US"/>
          </a:p>
        </p:txBody>
      </p:sp>
      <p:sp>
        <p:nvSpPr>
          <p:cNvPr id="6" name="Oval 6"/>
          <p:cNvSpPr>
            <a:spLocks noChangeArrowheads="1"/>
          </p:cNvSpPr>
          <p:nvPr/>
        </p:nvSpPr>
        <p:spPr bwMode="auto">
          <a:xfrm>
            <a:off x="3124200" y="1417638"/>
            <a:ext cx="3505200" cy="33528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t-PT" altLang="pt-PT"/>
          </a:p>
        </p:txBody>
      </p:sp>
      <p:sp>
        <p:nvSpPr>
          <p:cNvPr id="7" name="Oval 7"/>
          <p:cNvSpPr>
            <a:spLocks noChangeArrowheads="1"/>
          </p:cNvSpPr>
          <p:nvPr/>
        </p:nvSpPr>
        <p:spPr bwMode="auto">
          <a:xfrm>
            <a:off x="1600200" y="1798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8" name="Oval 12"/>
          <p:cNvSpPr>
            <a:spLocks noChangeArrowheads="1"/>
          </p:cNvSpPr>
          <p:nvPr/>
        </p:nvSpPr>
        <p:spPr bwMode="auto">
          <a:xfrm>
            <a:off x="4191000" y="2560638"/>
            <a:ext cx="1371600" cy="6858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PT" altLang="pt-PT"/>
              <a:t>Manager</a:t>
            </a:r>
          </a:p>
        </p:txBody>
      </p:sp>
      <p:sp>
        <p:nvSpPr>
          <p:cNvPr id="9" name="Oval 13"/>
          <p:cNvSpPr>
            <a:spLocks noChangeArrowheads="1"/>
          </p:cNvSpPr>
          <p:nvPr/>
        </p:nvSpPr>
        <p:spPr bwMode="auto">
          <a:xfrm>
            <a:off x="3657600" y="21034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0" name="Oval 14"/>
          <p:cNvSpPr>
            <a:spLocks noChangeArrowheads="1"/>
          </p:cNvSpPr>
          <p:nvPr/>
        </p:nvSpPr>
        <p:spPr bwMode="auto">
          <a:xfrm>
            <a:off x="5486400" y="1951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1" name="Oval 15"/>
          <p:cNvSpPr>
            <a:spLocks noChangeArrowheads="1"/>
          </p:cNvSpPr>
          <p:nvPr/>
        </p:nvSpPr>
        <p:spPr bwMode="auto">
          <a:xfrm>
            <a:off x="5791200" y="30178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2" name="Oval 17"/>
          <p:cNvSpPr>
            <a:spLocks noChangeArrowheads="1"/>
          </p:cNvSpPr>
          <p:nvPr/>
        </p:nvSpPr>
        <p:spPr bwMode="auto">
          <a:xfrm>
            <a:off x="3733800" y="36274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3" name="Oval 18"/>
          <p:cNvSpPr>
            <a:spLocks noChangeArrowheads="1"/>
          </p:cNvSpPr>
          <p:nvPr/>
        </p:nvSpPr>
        <p:spPr bwMode="auto">
          <a:xfrm>
            <a:off x="3276600" y="2941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4" name="Oval 19"/>
          <p:cNvSpPr>
            <a:spLocks noChangeArrowheads="1"/>
          </p:cNvSpPr>
          <p:nvPr/>
        </p:nvSpPr>
        <p:spPr bwMode="auto">
          <a:xfrm>
            <a:off x="1371600" y="5227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5" name="Rectangle 21"/>
          <p:cNvSpPr>
            <a:spLocks noChangeArrowheads="1"/>
          </p:cNvSpPr>
          <p:nvPr/>
        </p:nvSpPr>
        <p:spPr bwMode="auto">
          <a:xfrm>
            <a:off x="4191000" y="1646238"/>
            <a:ext cx="1219200" cy="53340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PT" altLang="pt-PT" b="1"/>
              <a:t>Satisficing</a:t>
            </a:r>
          </a:p>
        </p:txBody>
      </p:sp>
      <p:sp>
        <p:nvSpPr>
          <p:cNvPr id="16" name="Oval 23"/>
          <p:cNvSpPr>
            <a:spLocks noChangeArrowheads="1"/>
          </p:cNvSpPr>
          <p:nvPr/>
        </p:nvSpPr>
        <p:spPr bwMode="auto">
          <a:xfrm>
            <a:off x="4724400" y="3856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7" name="Oval 24"/>
          <p:cNvSpPr>
            <a:spLocks noChangeArrowheads="1"/>
          </p:cNvSpPr>
          <p:nvPr/>
        </p:nvSpPr>
        <p:spPr bwMode="auto">
          <a:xfrm>
            <a:off x="2286000" y="26368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8" name="Oval 25"/>
          <p:cNvSpPr>
            <a:spLocks noChangeArrowheads="1"/>
          </p:cNvSpPr>
          <p:nvPr/>
        </p:nvSpPr>
        <p:spPr bwMode="auto">
          <a:xfrm>
            <a:off x="1371600" y="3322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19" name="Oval 26"/>
          <p:cNvSpPr>
            <a:spLocks noChangeArrowheads="1"/>
          </p:cNvSpPr>
          <p:nvPr/>
        </p:nvSpPr>
        <p:spPr bwMode="auto">
          <a:xfrm>
            <a:off x="2057400" y="4084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0" name="Oval 27"/>
          <p:cNvSpPr>
            <a:spLocks noChangeArrowheads="1"/>
          </p:cNvSpPr>
          <p:nvPr/>
        </p:nvSpPr>
        <p:spPr bwMode="auto">
          <a:xfrm>
            <a:off x="7010400" y="1570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1" name="Oval 28"/>
          <p:cNvSpPr>
            <a:spLocks noChangeArrowheads="1"/>
          </p:cNvSpPr>
          <p:nvPr/>
        </p:nvSpPr>
        <p:spPr bwMode="auto">
          <a:xfrm>
            <a:off x="7543800" y="27130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2" name="Oval 29"/>
          <p:cNvSpPr>
            <a:spLocks noChangeArrowheads="1"/>
          </p:cNvSpPr>
          <p:nvPr/>
        </p:nvSpPr>
        <p:spPr bwMode="auto">
          <a:xfrm>
            <a:off x="7772400" y="40084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3" name="Oval 30"/>
          <p:cNvSpPr>
            <a:spLocks noChangeArrowheads="1"/>
          </p:cNvSpPr>
          <p:nvPr/>
        </p:nvSpPr>
        <p:spPr bwMode="auto">
          <a:xfrm>
            <a:off x="6705600" y="3703638"/>
            <a:ext cx="533400" cy="533400"/>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24" name="Line 31"/>
          <p:cNvSpPr>
            <a:spLocks noChangeShapeType="1"/>
          </p:cNvSpPr>
          <p:nvPr/>
        </p:nvSpPr>
        <p:spPr bwMode="auto">
          <a:xfrm>
            <a:off x="4953000" y="3246438"/>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5" name="Line 34"/>
          <p:cNvSpPr>
            <a:spLocks noChangeShapeType="1"/>
          </p:cNvSpPr>
          <p:nvPr/>
        </p:nvSpPr>
        <p:spPr bwMode="auto">
          <a:xfrm flipV="1">
            <a:off x="5410200" y="2408238"/>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6" name="Line 35"/>
          <p:cNvSpPr>
            <a:spLocks noChangeShapeType="1"/>
          </p:cNvSpPr>
          <p:nvPr/>
        </p:nvSpPr>
        <p:spPr bwMode="auto">
          <a:xfrm flipH="1">
            <a:off x="3810000" y="2941638"/>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7" name="Line 36"/>
          <p:cNvSpPr>
            <a:spLocks noChangeShapeType="1"/>
          </p:cNvSpPr>
          <p:nvPr/>
        </p:nvSpPr>
        <p:spPr bwMode="auto">
          <a:xfrm>
            <a:off x="5486400" y="3017838"/>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8" name="Line 38"/>
          <p:cNvSpPr>
            <a:spLocks noChangeShapeType="1"/>
          </p:cNvSpPr>
          <p:nvPr/>
        </p:nvSpPr>
        <p:spPr bwMode="auto">
          <a:xfrm>
            <a:off x="4724400" y="4008438"/>
            <a:ext cx="533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29" name="Line 39"/>
          <p:cNvSpPr>
            <a:spLocks noChangeShapeType="1"/>
          </p:cNvSpPr>
          <p:nvPr/>
        </p:nvSpPr>
        <p:spPr bwMode="auto">
          <a:xfrm flipH="1">
            <a:off x="4724400" y="4008438"/>
            <a:ext cx="533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30" name="Text Box 40"/>
          <p:cNvSpPr txBox="1">
            <a:spLocks noChangeArrowheads="1"/>
          </p:cNvSpPr>
          <p:nvPr/>
        </p:nvSpPr>
        <p:spPr bwMode="auto">
          <a:xfrm>
            <a:off x="1965325" y="5418138"/>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altLang="pt-PT"/>
              <a:t>Possible solutions</a:t>
            </a:r>
          </a:p>
        </p:txBody>
      </p:sp>
      <p:sp>
        <p:nvSpPr>
          <p:cNvPr id="31" name="Line 41"/>
          <p:cNvSpPr>
            <a:spLocks noChangeShapeType="1"/>
          </p:cNvSpPr>
          <p:nvPr/>
        </p:nvSpPr>
        <p:spPr bwMode="auto">
          <a:xfrm>
            <a:off x="4191000" y="530383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32" name="Text Box 42"/>
          <p:cNvSpPr txBox="1">
            <a:spLocks noChangeArrowheads="1"/>
          </p:cNvSpPr>
          <p:nvPr/>
        </p:nvSpPr>
        <p:spPr bwMode="auto">
          <a:xfrm>
            <a:off x="4343400" y="5456238"/>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altLang="pt-PT"/>
              <a:t>Evaluation</a:t>
            </a:r>
          </a:p>
        </p:txBody>
      </p:sp>
      <p:grpSp>
        <p:nvGrpSpPr>
          <p:cNvPr id="33" name="Group 47"/>
          <p:cNvGrpSpPr>
            <a:grpSpLocks/>
          </p:cNvGrpSpPr>
          <p:nvPr/>
        </p:nvGrpSpPr>
        <p:grpSpPr bwMode="auto">
          <a:xfrm>
            <a:off x="5943600" y="5227638"/>
            <a:ext cx="533400" cy="533400"/>
            <a:chOff x="3936" y="3696"/>
            <a:chExt cx="336" cy="336"/>
          </a:xfrm>
        </p:grpSpPr>
        <p:sp>
          <p:nvSpPr>
            <p:cNvPr id="34" name="Oval 43"/>
            <p:cNvSpPr>
              <a:spLocks noChangeArrowheads="1"/>
            </p:cNvSpPr>
            <p:nvPr/>
          </p:nvSpPr>
          <p:spPr bwMode="auto">
            <a:xfrm>
              <a:off x="3936" y="3696"/>
              <a:ext cx="336" cy="336"/>
            </a:xfrm>
            <a:prstGeom prst="ellipse">
              <a:avLst/>
            </a:prstGeom>
            <a:solidFill>
              <a:srgbClr val="F3F83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PT" altLang="pt-PT"/>
            </a:p>
          </p:txBody>
        </p:sp>
        <p:sp>
          <p:nvSpPr>
            <p:cNvPr id="35" name="Line 44"/>
            <p:cNvSpPr>
              <a:spLocks noChangeShapeType="1"/>
            </p:cNvSpPr>
            <p:nvPr/>
          </p:nvSpPr>
          <p:spPr bwMode="auto">
            <a:xfrm flipH="1">
              <a:off x="3936" y="3792"/>
              <a:ext cx="33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sp>
          <p:nvSpPr>
            <p:cNvPr id="36" name="Line 45"/>
            <p:cNvSpPr>
              <a:spLocks noChangeShapeType="1"/>
            </p:cNvSpPr>
            <p:nvPr/>
          </p:nvSpPr>
          <p:spPr bwMode="auto">
            <a:xfrm>
              <a:off x="3936" y="3792"/>
              <a:ext cx="33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PT"/>
            </a:p>
          </p:txBody>
        </p:sp>
      </p:grpSp>
      <p:sp>
        <p:nvSpPr>
          <p:cNvPr id="37" name="Text Box 46"/>
          <p:cNvSpPr txBox="1">
            <a:spLocks noChangeArrowheads="1"/>
          </p:cNvSpPr>
          <p:nvPr/>
        </p:nvSpPr>
        <p:spPr bwMode="auto">
          <a:xfrm>
            <a:off x="6553200" y="5456238"/>
            <a:ext cx="166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altLang="pt-PT"/>
              <a:t>Chosen solution</a:t>
            </a:r>
          </a:p>
        </p:txBody>
      </p:sp>
      <p:sp>
        <p:nvSpPr>
          <p:cNvPr id="38" name="Rectangle 2"/>
          <p:cNvSpPr>
            <a:spLocks noGrp="1" noChangeArrowheads="1"/>
          </p:cNvSpPr>
          <p:nvPr>
            <p:ph type="title" idx="4294967295"/>
          </p:nvPr>
        </p:nvSpPr>
        <p:spPr>
          <a:xfrm>
            <a:off x="457200" y="76200"/>
            <a:ext cx="8229600" cy="1143000"/>
          </a:xfrm>
        </p:spPr>
        <p:txBody>
          <a:bodyPr/>
          <a:lstStyle/>
          <a:p>
            <a:pPr algn="ctr"/>
            <a:r>
              <a:rPr lang="pt-PT" altLang="pt-PT" sz="3200" dirty="0" err="1"/>
              <a:t>Bounded</a:t>
            </a:r>
            <a:r>
              <a:rPr lang="pt-PT" altLang="pt-PT" sz="3200" dirty="0"/>
              <a:t> </a:t>
            </a:r>
            <a:r>
              <a:rPr lang="pt-PT" altLang="pt-PT" sz="3200" dirty="0" err="1"/>
              <a:t>rationality</a:t>
            </a:r>
            <a:r>
              <a:rPr lang="pt-PT" altLang="pt-PT" sz="3200" dirty="0"/>
              <a:t> </a:t>
            </a:r>
            <a:r>
              <a:rPr lang="pt-PT" altLang="pt-PT" sz="3200" dirty="0" err="1"/>
              <a:t>model</a:t>
            </a:r>
            <a:br>
              <a:rPr lang="pt-PT" altLang="pt-PT" sz="3200" dirty="0"/>
            </a:br>
            <a:r>
              <a:rPr lang="pt-PT" altLang="pt-PT" sz="1200" dirty="0"/>
              <a:t>(Herbert Simon)</a:t>
            </a:r>
            <a:endParaRPr lang="pt-PT" sz="3200" dirty="0">
              <a:latin typeface="Calibri" pitchFamily="34" charset="0"/>
            </a:endParaRPr>
          </a:p>
        </p:txBody>
      </p:sp>
    </p:spTree>
    <p:extLst>
      <p:ext uri="{BB962C8B-B14F-4D97-AF65-F5344CB8AC3E}">
        <p14:creationId xmlns:p14="http://schemas.microsoft.com/office/powerpoint/2010/main" val="3810767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Modos</a:t>
            </a:r>
            <a:r>
              <a:rPr lang="en-US" dirty="0"/>
              <a:t> de </a:t>
            </a:r>
            <a:r>
              <a:rPr lang="en-US" dirty="0" err="1"/>
              <a:t>tomada</a:t>
            </a:r>
            <a:r>
              <a:rPr lang="en-US" dirty="0"/>
              <a:t> de </a:t>
            </a:r>
            <a:r>
              <a:rPr lang="en-US" dirty="0" err="1"/>
              <a:t>decisão</a:t>
            </a:r>
            <a:r>
              <a:rPr lang="en-US" dirty="0"/>
              <a:t>: </a:t>
            </a:r>
            <a:r>
              <a:rPr lang="en-US" dirty="0" err="1"/>
              <a:t>Intuição</a:t>
            </a:r>
            <a:endParaRPr lang="en-US" dirty="0"/>
          </a:p>
        </p:txBody>
      </p:sp>
      <p:sp>
        <p:nvSpPr>
          <p:cNvPr id="3" name="Content Placeholder 2"/>
          <p:cNvSpPr>
            <a:spLocks noGrp="1"/>
          </p:cNvSpPr>
          <p:nvPr>
            <p:ph idx="1"/>
          </p:nvPr>
        </p:nvSpPr>
        <p:spPr/>
        <p:txBody>
          <a:bodyPr/>
          <a:lstStyle/>
          <a:p>
            <a:pPr marL="342900" indent="-342900" eaLnBrk="0" hangingPunct="0">
              <a:spcBef>
                <a:spcPct val="50000"/>
              </a:spcBef>
              <a:buFont typeface="Arial" charset="0"/>
              <a:buChar char="•"/>
            </a:pPr>
            <a:endParaRPr lang="pt-PT" sz="3200" dirty="0">
              <a:latin typeface="Calibri" pitchFamily="34" charset="0"/>
            </a:endParaRPr>
          </a:p>
          <a:p>
            <a:pPr marL="342900" indent="-342900" eaLnBrk="0" hangingPunct="0">
              <a:spcBef>
                <a:spcPct val="50000"/>
              </a:spcBef>
              <a:buFont typeface="Arial" charset="0"/>
              <a:buChar char="•"/>
            </a:pPr>
            <a:r>
              <a:rPr lang="pt-PT" sz="3200" dirty="0">
                <a:latin typeface="Calibri" pitchFamily="34" charset="0"/>
              </a:rPr>
              <a:t>A Intuição no processo de tomada de decisão</a:t>
            </a:r>
          </a:p>
          <a:p>
            <a:pPr lvl="1" eaLnBrk="0" hangingPunct="0">
              <a:spcBef>
                <a:spcPct val="50000"/>
              </a:spcBef>
              <a:buFont typeface="Arial" charset="0"/>
              <a:buChar char="–"/>
            </a:pPr>
            <a:r>
              <a:rPr lang="pt-PT" sz="2800" dirty="0">
                <a:latin typeface="Calibri" pitchFamily="34" charset="0"/>
              </a:rPr>
              <a:t>Tomar decisões com base na experiência e nos sentimentos.</a:t>
            </a:r>
            <a:endParaRPr lang="pt-PT" sz="3200" dirty="0">
              <a:latin typeface="Calibri" pitchFamily="34" charset="0"/>
            </a:endParaRPr>
          </a:p>
          <a:p>
            <a:endParaRPr lang="en-US" sz="2800" dirty="0"/>
          </a:p>
        </p:txBody>
      </p:sp>
    </p:spTree>
    <p:extLst>
      <p:ext uri="{BB962C8B-B14F-4D97-AF65-F5344CB8AC3E}">
        <p14:creationId xmlns:p14="http://schemas.microsoft.com/office/powerpoint/2010/main" val="99454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O que é a </a:t>
            </a:r>
            <a:r>
              <a:rPr lang="en-US" dirty="0" err="1"/>
              <a:t>intuição</a:t>
            </a:r>
            <a:r>
              <a:rPr lang="en-US" sz="3200" dirty="0"/>
              <a:t>?</a:t>
            </a:r>
            <a:endParaRPr lang="en-US" dirty="0"/>
          </a:p>
        </p:txBody>
      </p:sp>
      <p:pic>
        <p:nvPicPr>
          <p:cNvPr id="8" name="Content Placeholder 1" descr="The aspects of intuition shown are as follows:&#10;• Experience-based decisions: Managers make decisions based on their past experiences&#10;• Affect-initiated decisions: Managers make decisions based on feelings or emotions&#10;• Cognitive-based decisions: Managers make decisions based on skills, knowledge, and training&#10;• Subconscious mental processing: Managers use data from subconscious mind to help them make decisions&#10;• Values or ethics based decisions: Managers make decisions based on ethical values or culture."/>
          <p:cNvPicPr>
            <a:picLocks noChangeAspect="1"/>
          </p:cNvPicPr>
          <p:nvPr/>
        </p:nvPicPr>
        <p:blipFill>
          <a:blip r:embed="rId3" cstate="print"/>
          <a:srcRect t="91" b="91"/>
          <a:stretch>
            <a:fillRect/>
          </a:stretch>
        </p:blipFill>
        <p:spPr>
          <a:xfrm>
            <a:off x="219030" y="1447800"/>
            <a:ext cx="8705941" cy="4275238"/>
          </a:xfrm>
          <a:prstGeom prst="rect">
            <a:avLst/>
          </a:prstGeom>
        </p:spPr>
      </p:pic>
      <p:sp>
        <p:nvSpPr>
          <p:cNvPr id="4" name="Text Placeholder 3">
            <a:extLst>
              <a:ext uri="{FF2B5EF4-FFF2-40B4-BE49-F238E27FC236}">
                <a16:creationId xmlns:a16="http://schemas.microsoft.com/office/drawing/2014/main" id="{10FF2FA4-DC4B-4D81-8B83-EBB0A77C2852}"/>
              </a:ext>
            </a:extLst>
          </p:cNvPr>
          <p:cNvSpPr>
            <a:spLocks noGrp="1"/>
          </p:cNvSpPr>
          <p:nvPr>
            <p:ph type="body" sz="quarter" idx="13"/>
          </p:nvPr>
        </p:nvSpPr>
        <p:spPr>
          <a:xfrm>
            <a:off x="2743200" y="6417039"/>
            <a:ext cx="8229600" cy="646216"/>
          </a:xfrm>
        </p:spPr>
        <p:txBody>
          <a:bodyPr anchor="ctr"/>
          <a:lstStyle/>
          <a:p>
            <a:r>
              <a:rPr lang="en-US" dirty="0"/>
              <a:t>Exhibit 2.6 shows the five different aspects of intuition identified by researchers studying managers’ use of intuitive decision making.</a:t>
            </a:r>
          </a:p>
        </p:txBody>
      </p:sp>
    </p:spTree>
    <p:extLst>
      <p:ext uri="{BB962C8B-B14F-4D97-AF65-F5344CB8AC3E}">
        <p14:creationId xmlns:p14="http://schemas.microsoft.com/office/powerpoint/2010/main" val="108792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75228"/>
          </a:xfrm>
        </p:spPr>
        <p:txBody>
          <a:bodyPr/>
          <a:lstStyle/>
          <a:p>
            <a:r>
              <a:rPr lang="en-US" sz="2800" dirty="0" err="1"/>
              <a:t>Modos</a:t>
            </a:r>
            <a:r>
              <a:rPr lang="en-US" sz="2800" dirty="0"/>
              <a:t> de </a:t>
            </a:r>
            <a:r>
              <a:rPr lang="en-US" sz="2800" dirty="0" err="1"/>
              <a:t>tomada</a:t>
            </a:r>
            <a:r>
              <a:rPr lang="en-US" sz="2800" dirty="0"/>
              <a:t> de </a:t>
            </a:r>
            <a:r>
              <a:rPr lang="en-US" sz="2800" dirty="0" err="1"/>
              <a:t>decisão</a:t>
            </a:r>
            <a:r>
              <a:rPr lang="en-US" sz="2800" dirty="0"/>
              <a:t>: </a:t>
            </a:r>
            <a:r>
              <a:rPr lang="en-US" sz="2800" dirty="0" err="1"/>
              <a:t>Baseada</a:t>
            </a:r>
            <a:r>
              <a:rPr lang="en-US" sz="2800" dirty="0"/>
              <a:t> </a:t>
            </a:r>
            <a:r>
              <a:rPr lang="en-US" sz="2800" dirty="0" err="1"/>
              <a:t>na</a:t>
            </a:r>
            <a:r>
              <a:rPr lang="en-US" sz="2800" dirty="0"/>
              <a:t> </a:t>
            </a:r>
            <a:r>
              <a:rPr lang="en-US" sz="2800" dirty="0" err="1"/>
              <a:t>evidência</a:t>
            </a:r>
            <a:endParaRPr lang="en-US" sz="2800" dirty="0"/>
          </a:p>
        </p:txBody>
      </p:sp>
      <p:sp>
        <p:nvSpPr>
          <p:cNvPr id="5"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endParaRPr lang="pt-PT" sz="2800" b="1" dirty="0"/>
          </a:p>
          <a:p>
            <a:pPr algn="just" eaLnBrk="0" hangingPunct="0">
              <a:spcBef>
                <a:spcPct val="20000"/>
              </a:spcBef>
            </a:pPr>
            <a:r>
              <a:rPr lang="pt-PT" sz="2800" b="1" dirty="0"/>
              <a:t>Gestão baseada em Evidência (</a:t>
            </a:r>
            <a:r>
              <a:rPr lang="pt-PT" sz="2800" b="1" dirty="0" err="1"/>
              <a:t>EBMgt</a:t>
            </a:r>
            <a:r>
              <a:rPr lang="pt-PT" sz="2800" b="1" dirty="0"/>
              <a:t>)</a:t>
            </a:r>
          </a:p>
          <a:p>
            <a:pPr algn="just" eaLnBrk="0" hangingPunct="0">
              <a:spcBef>
                <a:spcPct val="20000"/>
              </a:spcBef>
            </a:pPr>
            <a:endParaRPr lang="pt-PT" sz="800" dirty="0"/>
          </a:p>
          <a:p>
            <a:pPr algn="just" eaLnBrk="0" hangingPunct="0">
              <a:spcBef>
                <a:spcPct val="20000"/>
              </a:spcBef>
            </a:pPr>
            <a:r>
              <a:rPr lang="pt-PT" sz="2400" dirty="0"/>
              <a:t>Uso sistemático da melhor evidência para melhorar a prática da gestão.</a:t>
            </a:r>
          </a:p>
        </p:txBody>
      </p:sp>
    </p:spTree>
    <p:extLst>
      <p:ext uri="{BB962C8B-B14F-4D97-AF65-F5344CB8AC3E}">
        <p14:creationId xmlns:p14="http://schemas.microsoft.com/office/powerpoint/2010/main" val="50718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8060-027D-47D6-AE5E-18B43121C94E}"/>
              </a:ext>
            </a:extLst>
          </p:cNvPr>
          <p:cNvSpPr>
            <a:spLocks noGrp="1"/>
          </p:cNvSpPr>
          <p:nvPr>
            <p:ph type="title"/>
          </p:nvPr>
        </p:nvSpPr>
        <p:spPr>
          <a:xfrm>
            <a:off x="685800" y="381000"/>
            <a:ext cx="8001000" cy="550652"/>
          </a:xfrm>
        </p:spPr>
        <p:txBody>
          <a:bodyPr/>
          <a:lstStyle/>
          <a:p>
            <a:r>
              <a:rPr lang="en-US" dirty="0"/>
              <a:t>Crowdsourcing</a:t>
            </a:r>
          </a:p>
        </p:txBody>
      </p:sp>
      <p:sp>
        <p:nvSpPr>
          <p:cNvPr id="3" name="Content Placeholder 2">
            <a:extLst>
              <a:ext uri="{FF2B5EF4-FFF2-40B4-BE49-F238E27FC236}">
                <a16:creationId xmlns:a16="http://schemas.microsoft.com/office/drawing/2014/main" id="{44CCA043-898F-4662-AC30-F9C2428860B0}"/>
              </a:ext>
            </a:extLst>
          </p:cNvPr>
          <p:cNvSpPr>
            <a:spLocks noGrp="1"/>
          </p:cNvSpPr>
          <p:nvPr>
            <p:ph idx="1"/>
          </p:nvPr>
        </p:nvSpPr>
        <p:spPr>
          <a:xfrm>
            <a:off x="685800" y="1524000"/>
            <a:ext cx="8001000" cy="1752600"/>
          </a:xfrm>
        </p:spPr>
        <p:txBody>
          <a:bodyPr/>
          <a:lstStyle/>
          <a:p>
            <a:pPr marL="0" indent="0" algn="just">
              <a:buNone/>
            </a:pPr>
            <a:r>
              <a:rPr lang="en-US" sz="2400" b="1" dirty="0"/>
              <a:t>Crowdsourcing:</a:t>
            </a:r>
            <a:r>
              <a:rPr lang="en-US" sz="2400" dirty="0"/>
              <a:t> </a:t>
            </a:r>
            <a:r>
              <a:rPr lang="pt-BR" sz="2400" dirty="0"/>
              <a:t>uma abordagem ao processo de tomada de tomada de decisão em que se solicitam ideias e contribuições a uma rede de pessoas, fora do tradicional conjunto de decisores.</a:t>
            </a:r>
          </a:p>
          <a:p>
            <a:pPr algn="just"/>
            <a:endParaRPr lang="pt-BR" sz="2400" dirty="0"/>
          </a:p>
          <a:p>
            <a:pPr algn="just"/>
            <a:r>
              <a:rPr lang="pt-BR" sz="2400" dirty="0"/>
              <a:t>Exemplos: clientes, fornecedores, publico em geral.</a:t>
            </a:r>
            <a:endParaRPr lang="en-US" sz="2400" dirty="0"/>
          </a:p>
        </p:txBody>
      </p:sp>
      <p:sp>
        <p:nvSpPr>
          <p:cNvPr id="4" name="TextBox 3">
            <a:extLst>
              <a:ext uri="{FF2B5EF4-FFF2-40B4-BE49-F238E27FC236}">
                <a16:creationId xmlns:a16="http://schemas.microsoft.com/office/drawing/2014/main" id="{4B24BF8B-F514-47D6-9141-1A8C30CE17EE}"/>
              </a:ext>
            </a:extLst>
          </p:cNvPr>
          <p:cNvSpPr txBox="1"/>
          <p:nvPr/>
        </p:nvSpPr>
        <p:spPr>
          <a:xfrm>
            <a:off x="685800" y="4876800"/>
            <a:ext cx="8001000" cy="1246495"/>
          </a:xfrm>
          <a:prstGeom prst="rect">
            <a:avLst/>
          </a:prstGeom>
          <a:noFill/>
        </p:spPr>
        <p:txBody>
          <a:bodyPr wrap="square" rtlCol="0">
            <a:spAutoFit/>
          </a:bodyPr>
          <a:lstStyle/>
          <a:p>
            <a:pPr>
              <a:spcBef>
                <a:spcPts val="600"/>
              </a:spcBef>
              <a:spcAft>
                <a:spcPts val="600"/>
              </a:spcAft>
            </a:pPr>
            <a:r>
              <a:rPr lang="en-US" sz="2000" u="sng" dirty="0" err="1"/>
              <a:t>Alguns</a:t>
            </a:r>
            <a:r>
              <a:rPr lang="en-US" sz="2000" u="sng" dirty="0"/>
              <a:t> </a:t>
            </a:r>
            <a:r>
              <a:rPr lang="en-US" sz="2000" u="sng" dirty="0" err="1"/>
              <a:t>exemplos</a:t>
            </a:r>
            <a:r>
              <a:rPr lang="en-US" sz="2000" u="sng" dirty="0"/>
              <a:t> dos </a:t>
            </a:r>
            <a:r>
              <a:rPr lang="en-US" sz="2000" u="sng" dirty="0" err="1"/>
              <a:t>dias</a:t>
            </a:r>
            <a:r>
              <a:rPr lang="en-US" sz="2000" u="sng" dirty="0"/>
              <a:t> de </a:t>
            </a:r>
            <a:r>
              <a:rPr lang="en-US" sz="2000" u="sng" dirty="0" err="1"/>
              <a:t>hoje</a:t>
            </a:r>
            <a:endParaRPr lang="en-US" sz="2000" u="sng" dirty="0"/>
          </a:p>
          <a:p>
            <a:pPr>
              <a:spcBef>
                <a:spcPts val="600"/>
              </a:spcBef>
              <a:spcAft>
                <a:spcPts val="600"/>
              </a:spcAft>
            </a:pPr>
            <a:r>
              <a:rPr lang="en-US" sz="2000" dirty="0">
                <a:hlinkClick r:id="rId3"/>
              </a:rPr>
              <a:t>https://digiday.com/marketing/5-brands-winning-at-crowdsourcing/</a:t>
            </a:r>
            <a:endParaRPr lang="en-US" sz="2000" dirty="0"/>
          </a:p>
          <a:p>
            <a:endParaRPr lang="en-US" sz="2000" dirty="0"/>
          </a:p>
        </p:txBody>
      </p:sp>
    </p:spTree>
    <p:extLst>
      <p:ext uri="{BB962C8B-B14F-4D97-AF65-F5344CB8AC3E}">
        <p14:creationId xmlns:p14="http://schemas.microsoft.com/office/powerpoint/2010/main" val="350256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Tipos</a:t>
            </a:r>
            <a:r>
              <a:rPr lang="en-US" dirty="0"/>
              <a:t> de </a:t>
            </a:r>
            <a:r>
              <a:rPr lang="en-US" dirty="0" err="1"/>
              <a:t>decisões</a:t>
            </a:r>
            <a:r>
              <a:rPr lang="en-US" dirty="0"/>
              <a:t>: </a:t>
            </a:r>
            <a:r>
              <a:rPr lang="en-US" dirty="0" err="1"/>
              <a:t>problemas</a:t>
            </a:r>
            <a:r>
              <a:rPr lang="en-US" dirty="0"/>
              <a:t> </a:t>
            </a:r>
            <a:r>
              <a:rPr lang="en-US" dirty="0" err="1"/>
              <a:t>estruturados</a:t>
            </a:r>
            <a:r>
              <a:rPr lang="en-US" dirty="0"/>
              <a:t> e </a:t>
            </a:r>
            <a:r>
              <a:rPr lang="en-US" dirty="0" err="1"/>
              <a:t>decisões</a:t>
            </a:r>
            <a:r>
              <a:rPr lang="en-US" dirty="0"/>
              <a:t> </a:t>
            </a:r>
            <a:r>
              <a:rPr lang="en-US" dirty="0" err="1"/>
              <a:t>programadas</a:t>
            </a:r>
            <a:endParaRPr lang="en-US" dirty="0"/>
          </a:p>
        </p:txBody>
      </p:sp>
      <p:sp>
        <p:nvSpPr>
          <p:cNvPr id="5" name="Rectangle 3"/>
          <p:cNvSpPr txBox="1">
            <a:spLocks/>
          </p:cNvSpPr>
          <p:nvPr/>
        </p:nvSpPr>
        <p:spPr bwMode="auto">
          <a:xfrm>
            <a:off x="457200" y="1828800"/>
            <a:ext cx="83820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a:latin typeface="+mj-lt"/>
              </a:rPr>
              <a:t>Problemas Estruturados</a:t>
            </a:r>
          </a:p>
          <a:p>
            <a:pPr marL="358775" indent="-358775" algn="just" eaLnBrk="0" hangingPunct="0">
              <a:spcBef>
                <a:spcPct val="20000"/>
              </a:spcBef>
              <a:tabLst>
                <a:tab pos="355600" algn="l"/>
              </a:tabLst>
            </a:pPr>
            <a:r>
              <a:rPr lang="pt-PT" sz="3200" b="1" dirty="0">
                <a:latin typeface="+mj-lt"/>
              </a:rPr>
              <a:t>	</a:t>
            </a:r>
            <a:r>
              <a:rPr lang="pt-PT" sz="2800" dirty="0">
                <a:latin typeface="+mj-lt"/>
              </a:rPr>
              <a:t>Imediatos/simples, familiares e facilmente definidos.</a:t>
            </a:r>
          </a:p>
          <a:p>
            <a:pPr algn="just" eaLnBrk="0" hangingPunct="0">
              <a:spcBef>
                <a:spcPct val="20000"/>
              </a:spcBef>
              <a:tabLst>
                <a:tab pos="355600" algn="l"/>
              </a:tabLst>
            </a:pPr>
            <a:endParaRPr lang="pt-PT" sz="2400" dirty="0">
              <a:latin typeface="+mj-lt"/>
            </a:endParaRPr>
          </a:p>
          <a:p>
            <a:pPr marL="342900" indent="-342900" algn="just" eaLnBrk="0" hangingPunct="0">
              <a:spcBef>
                <a:spcPct val="20000"/>
              </a:spcBef>
              <a:buFont typeface="Arial" charset="0"/>
              <a:buChar char="•"/>
            </a:pPr>
            <a:r>
              <a:rPr lang="pt-PT" sz="2800" b="1" dirty="0">
                <a:latin typeface="+mj-lt"/>
              </a:rPr>
              <a:t>Decisões Programadas</a:t>
            </a:r>
          </a:p>
          <a:p>
            <a:pPr marL="358775" indent="-358775" algn="just" eaLnBrk="0" hangingPunct="0">
              <a:spcBef>
                <a:spcPct val="20000"/>
              </a:spcBef>
              <a:tabLst>
                <a:tab pos="355600" algn="l"/>
              </a:tabLst>
            </a:pPr>
            <a:r>
              <a:rPr lang="pt-PT" sz="3200" b="1" dirty="0">
                <a:latin typeface="+mj-lt"/>
              </a:rPr>
              <a:t>	</a:t>
            </a:r>
            <a:r>
              <a:rPr lang="pt-PT" sz="2800" dirty="0">
                <a:latin typeface="+mj-lt"/>
              </a:rPr>
              <a:t>Uma decisão repetida que pode ser tomada com base numa rotina.</a:t>
            </a:r>
          </a:p>
        </p:txBody>
      </p:sp>
    </p:spTree>
    <p:extLst>
      <p:ext uri="{BB962C8B-B14F-4D97-AF65-F5344CB8AC3E}">
        <p14:creationId xmlns:p14="http://schemas.microsoft.com/office/powerpoint/2010/main" val="60047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Tipos</a:t>
            </a:r>
            <a:r>
              <a:rPr lang="en-US" dirty="0"/>
              <a:t> de </a:t>
            </a:r>
            <a:r>
              <a:rPr lang="en-US" dirty="0" err="1"/>
              <a:t>decisões</a:t>
            </a:r>
            <a:r>
              <a:rPr lang="en-US" dirty="0"/>
              <a:t> </a:t>
            </a:r>
            <a:r>
              <a:rPr lang="en-US" dirty="0" err="1"/>
              <a:t>programadas</a:t>
            </a:r>
            <a:endParaRPr lang="en-US" dirty="0"/>
          </a:p>
        </p:txBody>
      </p:sp>
      <p:sp>
        <p:nvSpPr>
          <p:cNvPr id="5" name="Rectangle 3"/>
          <p:cNvSpPr txBox="1">
            <a:spLocks/>
          </p:cNvSpPr>
          <p:nvPr/>
        </p:nvSpPr>
        <p:spPr bwMode="auto">
          <a:xfrm>
            <a:off x="457200" y="1883785"/>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Procedimento - </a:t>
            </a:r>
            <a:r>
              <a:rPr lang="pt-PT" sz="2400" dirty="0"/>
              <a:t>uma série de passos sequenciais usados para responder a problemas estruturados.</a:t>
            </a:r>
          </a:p>
          <a:p>
            <a:pPr marL="342900" indent="-342900" algn="just" eaLnBrk="0" hangingPunct="0">
              <a:spcBef>
                <a:spcPct val="20000"/>
              </a:spcBef>
              <a:buFont typeface="Arial" charset="0"/>
              <a:buChar char="•"/>
            </a:pPr>
            <a:endParaRPr lang="pt-PT" sz="1600" dirty="0"/>
          </a:p>
          <a:p>
            <a:pPr marL="342900" indent="-342900" algn="just" eaLnBrk="0" hangingPunct="0">
              <a:spcBef>
                <a:spcPct val="20000"/>
              </a:spcBef>
              <a:buFont typeface="Arial" charset="0"/>
              <a:buChar char="•"/>
            </a:pPr>
            <a:r>
              <a:rPr lang="pt-PT" sz="2400" b="1" dirty="0"/>
              <a:t>Regra – </a:t>
            </a:r>
            <a:r>
              <a:rPr lang="pt-PT" sz="2400" dirty="0"/>
              <a:t>uma informação (normalmente escrita) que diz aos gestores o que se pode ou não pode fazer.</a:t>
            </a:r>
          </a:p>
          <a:p>
            <a:pPr marL="342900" indent="-342900" algn="just" eaLnBrk="0" hangingPunct="0">
              <a:spcBef>
                <a:spcPct val="20000"/>
              </a:spcBef>
              <a:buFont typeface="Arial" charset="0"/>
              <a:buChar char="•"/>
            </a:pPr>
            <a:endParaRPr lang="pt-PT" sz="1600" dirty="0"/>
          </a:p>
          <a:p>
            <a:pPr marL="342900" indent="-342900" algn="just" eaLnBrk="0" hangingPunct="0">
              <a:spcBef>
                <a:spcPct val="20000"/>
              </a:spcBef>
              <a:buFont typeface="Arial" charset="0"/>
              <a:buChar char="•"/>
            </a:pPr>
            <a:r>
              <a:rPr lang="pt-PT" sz="2400" b="1" dirty="0"/>
              <a:t>Política – </a:t>
            </a:r>
            <a:r>
              <a:rPr lang="pt-PT" sz="2400" dirty="0"/>
              <a:t>orientação genérica criada para condicionar o processo de tomada de decisão.</a:t>
            </a:r>
          </a:p>
        </p:txBody>
      </p:sp>
    </p:spTree>
    <p:extLst>
      <p:ext uri="{BB962C8B-B14F-4D97-AF65-F5344CB8AC3E}">
        <p14:creationId xmlns:p14="http://schemas.microsoft.com/office/powerpoint/2010/main" val="186775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a:t>Tipos</a:t>
            </a:r>
            <a:r>
              <a:rPr lang="en-US" dirty="0"/>
              <a:t> de </a:t>
            </a:r>
            <a:r>
              <a:rPr lang="en-US" dirty="0" err="1"/>
              <a:t>decisões</a:t>
            </a:r>
            <a:r>
              <a:rPr lang="en-US" dirty="0"/>
              <a:t>: </a:t>
            </a:r>
            <a:r>
              <a:rPr lang="en-US" dirty="0" err="1"/>
              <a:t>problemas</a:t>
            </a:r>
            <a:r>
              <a:rPr lang="en-US" dirty="0"/>
              <a:t> </a:t>
            </a:r>
            <a:r>
              <a:rPr lang="en-US" dirty="0" err="1"/>
              <a:t>não</a:t>
            </a:r>
            <a:r>
              <a:rPr lang="en-US" dirty="0"/>
              <a:t> </a:t>
            </a:r>
            <a:r>
              <a:rPr lang="en-US" dirty="0" err="1"/>
              <a:t>estruturados</a:t>
            </a:r>
            <a:r>
              <a:rPr lang="en-US" dirty="0"/>
              <a:t> e </a:t>
            </a:r>
            <a:r>
              <a:rPr lang="en-US" dirty="0" err="1"/>
              <a:t>decisões</a:t>
            </a:r>
            <a:r>
              <a:rPr lang="en-US" dirty="0"/>
              <a:t> </a:t>
            </a:r>
            <a:r>
              <a:rPr lang="en-US" dirty="0" err="1"/>
              <a:t>não</a:t>
            </a:r>
            <a:r>
              <a:rPr lang="en-US" dirty="0"/>
              <a:t> </a:t>
            </a:r>
            <a:r>
              <a:rPr lang="en-US" dirty="0" err="1"/>
              <a:t>programadas</a:t>
            </a:r>
            <a:endParaRPr lang="en-US" dirty="0"/>
          </a:p>
        </p:txBody>
      </p:sp>
      <p:sp>
        <p:nvSpPr>
          <p:cNvPr id="6" name="Rectangle 3"/>
          <p:cNvSpPr txBox="1">
            <a:spLocks/>
          </p:cNvSpPr>
          <p:nvPr/>
        </p:nvSpPr>
        <p:spPr bwMode="auto">
          <a:xfrm>
            <a:off x="457200" y="1981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Problemas não Estruturados </a:t>
            </a:r>
            <a:r>
              <a:rPr lang="pt-PT" sz="2400" dirty="0"/>
              <a:t>– problemas novos (ou não usuais) e para os quais a informação é ambígua ou incompleta.</a:t>
            </a:r>
          </a:p>
          <a:p>
            <a:pPr algn="just" eaLnBrk="0" hangingPunct="0">
              <a:spcBef>
                <a:spcPct val="20000"/>
              </a:spcBef>
            </a:pPr>
            <a:endParaRPr lang="pt-PT" sz="1600" dirty="0"/>
          </a:p>
          <a:p>
            <a:pPr marL="342900" indent="-342900" algn="just" eaLnBrk="0" hangingPunct="0">
              <a:spcBef>
                <a:spcPct val="20000"/>
              </a:spcBef>
              <a:buFont typeface="Arial" charset="0"/>
              <a:buChar char="•"/>
            </a:pPr>
            <a:r>
              <a:rPr lang="pt-PT" sz="2400" b="1" dirty="0"/>
              <a:t>Decisões não Programadas </a:t>
            </a:r>
            <a:r>
              <a:rPr lang="pt-PT" sz="2400" dirty="0"/>
              <a:t>- não recorrentes e que envolvem soluções específicas e únicas.</a:t>
            </a:r>
            <a:endParaRPr lang="pt-PT" sz="2400" dirty="0">
              <a:latin typeface="Calibri" pitchFamily="34" charset="0"/>
            </a:endParaRPr>
          </a:p>
        </p:txBody>
      </p:sp>
    </p:spTree>
    <p:extLst>
      <p:ext uri="{BB962C8B-B14F-4D97-AF65-F5344CB8AC3E}">
        <p14:creationId xmlns:p14="http://schemas.microsoft.com/office/powerpoint/2010/main" val="198200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2718" y="254504"/>
            <a:ext cx="8310282" cy="1574296"/>
          </a:xfrm>
        </p:spPr>
        <p:txBody>
          <a:bodyPr/>
          <a:lstStyle/>
          <a:p>
            <a:pPr algn="ctr"/>
            <a:r>
              <a:rPr lang="en-US" sz="3600" dirty="0" err="1"/>
              <a:t>Decisões</a:t>
            </a:r>
            <a:r>
              <a:rPr lang="en-US" sz="3600" dirty="0"/>
              <a:t> </a:t>
            </a:r>
            <a:r>
              <a:rPr lang="en-US" sz="3600" dirty="0" err="1"/>
              <a:t>programadas</a:t>
            </a:r>
            <a:br>
              <a:rPr lang="en-US" sz="3600" dirty="0"/>
            </a:br>
            <a:r>
              <a:rPr lang="en-US" sz="3600" dirty="0"/>
              <a:t> </a:t>
            </a:r>
            <a:r>
              <a:rPr lang="en-US" sz="2400" i="1" dirty="0">
                <a:latin typeface="Arial" panose="020B0604020202020204" pitchFamily="34" charset="0"/>
                <a:cs typeface="Arial" panose="020B0604020202020204" pitchFamily="34" charset="0"/>
              </a:rPr>
              <a:t>vs.</a:t>
            </a:r>
            <a:br>
              <a:rPr lang="en-US" sz="3600" dirty="0"/>
            </a:br>
            <a:r>
              <a:rPr lang="en-US" sz="3600" dirty="0" err="1"/>
              <a:t>Decisões</a:t>
            </a:r>
            <a:r>
              <a:rPr lang="en-US" sz="3600" dirty="0"/>
              <a:t> </a:t>
            </a:r>
            <a:r>
              <a:rPr lang="en-US" sz="3600" dirty="0" err="1"/>
              <a:t>não</a:t>
            </a:r>
            <a:r>
              <a:rPr lang="en-US" sz="3600" dirty="0"/>
              <a:t> </a:t>
            </a:r>
            <a:r>
              <a:rPr lang="en-US" sz="3600" dirty="0" err="1"/>
              <a:t>programadas</a:t>
            </a:r>
            <a:endParaRPr lang="en-US" dirty="0"/>
          </a:p>
        </p:txBody>
      </p:sp>
      <p:graphicFrame>
        <p:nvGraphicFramePr>
          <p:cNvPr id="5" name="Table 4" descr="Headers: Characteristic, Programmed Decisions, Nonprogrammed Decisions"/>
          <p:cNvGraphicFramePr>
            <a:graphicFrameLocks noGrp="1"/>
          </p:cNvGraphicFramePr>
          <p:nvPr>
            <p:extLst>
              <p:ext uri="{D42A27DB-BD31-4B8C-83A1-F6EECF244321}">
                <p14:modId xmlns:p14="http://schemas.microsoft.com/office/powerpoint/2010/main" val="2232061431"/>
              </p:ext>
            </p:extLst>
          </p:nvPr>
        </p:nvGraphicFramePr>
        <p:xfrm>
          <a:off x="186018" y="2133600"/>
          <a:ext cx="8763000" cy="4191305"/>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69113">
                <a:tc>
                  <a:txBody>
                    <a:bodyPr/>
                    <a:lstStyle/>
                    <a:p>
                      <a:r>
                        <a:rPr lang="en-US" dirty="0"/>
                        <a:t>Characteristic</a:t>
                      </a:r>
                    </a:p>
                  </a:txBody>
                  <a:tcPr/>
                </a:tc>
                <a:tc>
                  <a:txBody>
                    <a:bodyPr/>
                    <a:lstStyle/>
                    <a:p>
                      <a:r>
                        <a:rPr lang="en-US" dirty="0"/>
                        <a:t>Programmed Decisions</a:t>
                      </a:r>
                    </a:p>
                  </a:txBody>
                  <a:tcPr/>
                </a:tc>
                <a:tc>
                  <a:txBody>
                    <a:bodyPr/>
                    <a:lstStyle/>
                    <a:p>
                      <a:r>
                        <a:rPr lang="en-US" dirty="0"/>
                        <a:t>Nonprogrammed Decisions</a:t>
                      </a:r>
                    </a:p>
                  </a:txBody>
                  <a:tcPr/>
                </a:tc>
                <a:extLst>
                  <a:ext uri="{0D108BD9-81ED-4DB2-BD59-A6C34878D82A}">
                    <a16:rowId xmlns:a16="http://schemas.microsoft.com/office/drawing/2014/main" val="10000"/>
                  </a:ext>
                </a:extLst>
              </a:tr>
              <a:tr h="382350">
                <a:tc>
                  <a:txBody>
                    <a:bodyPr/>
                    <a:lstStyle/>
                    <a:p>
                      <a:r>
                        <a:rPr lang="en-US" dirty="0"/>
                        <a:t>Type of problem</a:t>
                      </a:r>
                    </a:p>
                  </a:txBody>
                  <a:tcPr/>
                </a:tc>
                <a:tc>
                  <a:txBody>
                    <a:bodyPr/>
                    <a:lstStyle/>
                    <a:p>
                      <a:r>
                        <a:rPr lang="en-US" dirty="0"/>
                        <a:t>Structured</a:t>
                      </a:r>
                    </a:p>
                  </a:txBody>
                  <a:tcPr/>
                </a:tc>
                <a:tc>
                  <a:txBody>
                    <a:bodyPr/>
                    <a:lstStyle/>
                    <a:p>
                      <a:r>
                        <a:rPr lang="en-US" dirty="0"/>
                        <a:t>Unstructured</a:t>
                      </a:r>
                    </a:p>
                  </a:txBody>
                  <a:tcPr/>
                </a:tc>
                <a:extLst>
                  <a:ext uri="{0D108BD9-81ED-4DB2-BD59-A6C34878D82A}">
                    <a16:rowId xmlns:a16="http://schemas.microsoft.com/office/drawing/2014/main" val="10001"/>
                  </a:ext>
                </a:extLst>
              </a:tr>
              <a:tr h="382350">
                <a:tc>
                  <a:txBody>
                    <a:bodyPr/>
                    <a:lstStyle/>
                    <a:p>
                      <a:r>
                        <a:rPr lang="en-US" dirty="0"/>
                        <a:t>Managerial level</a:t>
                      </a:r>
                    </a:p>
                  </a:txBody>
                  <a:tcPr/>
                </a:tc>
                <a:tc>
                  <a:txBody>
                    <a:bodyPr/>
                    <a:lstStyle/>
                    <a:p>
                      <a:r>
                        <a:rPr lang="en-US" dirty="0"/>
                        <a:t>Lower levels</a:t>
                      </a:r>
                    </a:p>
                  </a:txBody>
                  <a:tcPr/>
                </a:tc>
                <a:tc>
                  <a:txBody>
                    <a:bodyPr/>
                    <a:lstStyle/>
                    <a:p>
                      <a:r>
                        <a:rPr lang="en-US" dirty="0"/>
                        <a:t>Upper levels</a:t>
                      </a:r>
                    </a:p>
                  </a:txBody>
                  <a:tcPr/>
                </a:tc>
                <a:extLst>
                  <a:ext uri="{0D108BD9-81ED-4DB2-BD59-A6C34878D82A}">
                    <a16:rowId xmlns:a16="http://schemas.microsoft.com/office/drawing/2014/main" val="10002"/>
                  </a:ext>
                </a:extLst>
              </a:tr>
              <a:tr h="382350">
                <a:tc>
                  <a:txBody>
                    <a:bodyPr/>
                    <a:lstStyle/>
                    <a:p>
                      <a:r>
                        <a:rPr lang="en-US" dirty="0"/>
                        <a:t>Frequency</a:t>
                      </a:r>
                    </a:p>
                  </a:txBody>
                  <a:tcPr/>
                </a:tc>
                <a:tc>
                  <a:txBody>
                    <a:bodyPr/>
                    <a:lstStyle/>
                    <a:p>
                      <a:r>
                        <a:rPr lang="en-US" dirty="0"/>
                        <a:t>Repetitive, routine</a:t>
                      </a:r>
                    </a:p>
                  </a:txBody>
                  <a:tcPr/>
                </a:tc>
                <a:tc>
                  <a:txBody>
                    <a:bodyPr/>
                    <a:lstStyle/>
                    <a:p>
                      <a:r>
                        <a:rPr lang="en-US" dirty="0"/>
                        <a:t>New, unusual</a:t>
                      </a:r>
                    </a:p>
                  </a:txBody>
                  <a:tcPr/>
                </a:tc>
                <a:extLst>
                  <a:ext uri="{0D108BD9-81ED-4DB2-BD59-A6C34878D82A}">
                    <a16:rowId xmlns:a16="http://schemas.microsoft.com/office/drawing/2014/main" val="10003"/>
                  </a:ext>
                </a:extLst>
              </a:tr>
              <a:tr h="669113">
                <a:tc>
                  <a:txBody>
                    <a:bodyPr/>
                    <a:lstStyle/>
                    <a:p>
                      <a:r>
                        <a:rPr lang="en-US" dirty="0"/>
                        <a:t>Information </a:t>
                      </a:r>
                    </a:p>
                  </a:txBody>
                  <a:tcPr/>
                </a:tc>
                <a:tc>
                  <a:txBody>
                    <a:bodyPr/>
                    <a:lstStyle/>
                    <a:p>
                      <a:r>
                        <a:rPr lang="en-US" dirty="0"/>
                        <a:t>Readily available</a:t>
                      </a:r>
                    </a:p>
                  </a:txBody>
                  <a:tcPr/>
                </a:tc>
                <a:tc>
                  <a:txBody>
                    <a:bodyPr/>
                    <a:lstStyle/>
                    <a:p>
                      <a:r>
                        <a:rPr lang="en-US" dirty="0"/>
                        <a:t>Ambiguous or incomplete</a:t>
                      </a:r>
                    </a:p>
                  </a:txBody>
                  <a:tcPr/>
                </a:tc>
                <a:extLst>
                  <a:ext uri="{0D108BD9-81ED-4DB2-BD59-A6C34878D82A}">
                    <a16:rowId xmlns:a16="http://schemas.microsoft.com/office/drawing/2014/main" val="10004"/>
                  </a:ext>
                </a:extLst>
              </a:tr>
              <a:tr h="382350">
                <a:tc>
                  <a:txBody>
                    <a:bodyPr/>
                    <a:lstStyle/>
                    <a:p>
                      <a:r>
                        <a:rPr lang="en-US" dirty="0"/>
                        <a:t>Goals</a:t>
                      </a:r>
                    </a:p>
                  </a:txBody>
                  <a:tcPr/>
                </a:tc>
                <a:tc>
                  <a:txBody>
                    <a:bodyPr/>
                    <a:lstStyle/>
                    <a:p>
                      <a:r>
                        <a:rPr lang="en-US" dirty="0"/>
                        <a:t>Clear,</a:t>
                      </a:r>
                      <a:r>
                        <a:rPr lang="en-US" baseline="0" dirty="0"/>
                        <a:t> specific</a:t>
                      </a:r>
                      <a:endParaRPr lang="en-US" dirty="0"/>
                    </a:p>
                  </a:txBody>
                  <a:tcPr/>
                </a:tc>
                <a:tc>
                  <a:txBody>
                    <a:bodyPr/>
                    <a:lstStyle/>
                    <a:p>
                      <a:r>
                        <a:rPr lang="en-US" dirty="0"/>
                        <a:t>Vague</a:t>
                      </a:r>
                    </a:p>
                  </a:txBody>
                  <a:tcPr/>
                </a:tc>
                <a:extLst>
                  <a:ext uri="{0D108BD9-81ED-4DB2-BD59-A6C34878D82A}">
                    <a16:rowId xmlns:a16="http://schemas.microsoft.com/office/drawing/2014/main" val="10005"/>
                  </a:ext>
                </a:extLst>
              </a:tr>
              <a:tr h="654566">
                <a:tc>
                  <a:txBody>
                    <a:bodyPr/>
                    <a:lstStyle/>
                    <a:p>
                      <a:r>
                        <a:rPr lang="en-US" dirty="0"/>
                        <a:t>Time frame for solution</a:t>
                      </a:r>
                    </a:p>
                  </a:txBody>
                  <a:tcPr/>
                </a:tc>
                <a:tc>
                  <a:txBody>
                    <a:bodyPr/>
                    <a:lstStyle/>
                    <a:p>
                      <a:r>
                        <a:rPr lang="en-US" dirty="0"/>
                        <a:t>Short</a:t>
                      </a:r>
                    </a:p>
                  </a:txBody>
                  <a:tcPr/>
                </a:tc>
                <a:tc>
                  <a:txBody>
                    <a:bodyPr/>
                    <a:lstStyle/>
                    <a:p>
                      <a:r>
                        <a:rPr lang="en-US" dirty="0"/>
                        <a:t>Relatively long</a:t>
                      </a:r>
                    </a:p>
                  </a:txBody>
                  <a:tcPr/>
                </a:tc>
                <a:extLst>
                  <a:ext uri="{0D108BD9-81ED-4DB2-BD59-A6C34878D82A}">
                    <a16:rowId xmlns:a16="http://schemas.microsoft.com/office/drawing/2014/main" val="10006"/>
                  </a:ext>
                </a:extLst>
              </a:tr>
              <a:tr h="669113">
                <a:tc>
                  <a:txBody>
                    <a:bodyPr/>
                    <a:lstStyle/>
                    <a:p>
                      <a:r>
                        <a:rPr lang="en-US" dirty="0"/>
                        <a:t>Solution relies on</a:t>
                      </a:r>
                      <a:r>
                        <a:rPr lang="is-IS" dirty="0"/>
                        <a:t>…</a:t>
                      </a:r>
                      <a:endParaRPr lang="en-US" dirty="0"/>
                    </a:p>
                  </a:txBody>
                  <a:tcPr/>
                </a:tc>
                <a:tc>
                  <a:txBody>
                    <a:bodyPr/>
                    <a:lstStyle/>
                    <a:p>
                      <a:r>
                        <a:rPr lang="en-US" dirty="0"/>
                        <a:t>Procedures, rules, policies</a:t>
                      </a:r>
                    </a:p>
                  </a:txBody>
                  <a:tcPr/>
                </a:tc>
                <a:tc>
                  <a:txBody>
                    <a:bodyPr/>
                    <a:lstStyle/>
                    <a:p>
                      <a:r>
                        <a:rPr lang="en-US" dirty="0"/>
                        <a:t>Judgment and creativity</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976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Seja</a:t>
            </a:r>
            <a:r>
              <a:rPr lang="en-US" dirty="0"/>
              <a:t> um </a:t>
            </a:r>
            <a:r>
              <a:rPr lang="en-US" dirty="0" err="1"/>
              <a:t>Melhor</a:t>
            </a:r>
            <a:r>
              <a:rPr lang="en-US" dirty="0"/>
              <a:t> </a:t>
            </a:r>
            <a:r>
              <a:rPr lang="en-US" dirty="0" err="1"/>
              <a:t>Decisor</a:t>
            </a:r>
            <a:endParaRPr lang="en-US" dirty="0"/>
          </a:p>
        </p:txBody>
      </p:sp>
      <p:sp>
        <p:nvSpPr>
          <p:cNvPr id="3" name="Content Placeholder 2"/>
          <p:cNvSpPr>
            <a:spLocks noGrp="1"/>
          </p:cNvSpPr>
          <p:nvPr>
            <p:ph idx="1"/>
          </p:nvPr>
        </p:nvSpPr>
        <p:spPr/>
        <p:txBody>
          <a:bodyPr/>
          <a:lstStyle/>
          <a:p>
            <a:pPr marL="0" indent="0" algn="just">
              <a:spcBef>
                <a:spcPts val="0"/>
              </a:spcBef>
              <a:buClrTx/>
              <a:buSzTx/>
              <a:buNone/>
            </a:pPr>
            <a:r>
              <a:rPr lang="pt-BR" sz="2800" dirty="0"/>
              <a:t>Uma chave do sucesso na gestão e na carreira é saber como se tomam decisões eficazes.</a:t>
            </a:r>
            <a:endParaRPr lang="en-US" sz="2800" dirty="0"/>
          </a:p>
        </p:txBody>
      </p:sp>
    </p:spTree>
    <p:extLst>
      <p:ext uri="{BB962C8B-B14F-4D97-AF65-F5344CB8AC3E}">
        <p14:creationId xmlns:p14="http://schemas.microsoft.com/office/powerpoint/2010/main" val="96571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34" y="393222"/>
            <a:ext cx="8229600" cy="550652"/>
          </a:xfrm>
        </p:spPr>
        <p:txBody>
          <a:bodyPr anchor="ctr"/>
          <a:lstStyle/>
          <a:p>
            <a:r>
              <a:rPr lang="en-US" dirty="0" err="1"/>
              <a:t>Estilos</a:t>
            </a:r>
            <a:r>
              <a:rPr lang="en-US" dirty="0"/>
              <a:t> de </a:t>
            </a:r>
            <a:r>
              <a:rPr lang="en-US" dirty="0" err="1"/>
              <a:t>Tomada</a:t>
            </a:r>
            <a:r>
              <a:rPr lang="en-US" dirty="0"/>
              <a:t> de </a:t>
            </a:r>
            <a:r>
              <a:rPr lang="en-US" dirty="0" err="1"/>
              <a:t>Decisão</a:t>
            </a:r>
            <a:endParaRPr lang="en-US" dirty="0"/>
          </a:p>
        </p:txBody>
      </p:sp>
      <p:sp>
        <p:nvSpPr>
          <p:cNvPr id="3" name="Content Placeholder 2"/>
          <p:cNvSpPr>
            <a:spLocks noGrp="1"/>
          </p:cNvSpPr>
          <p:nvPr>
            <p:ph idx="1"/>
          </p:nvPr>
        </p:nvSpPr>
        <p:spPr>
          <a:xfrm>
            <a:off x="457200" y="1295400"/>
            <a:ext cx="8229600" cy="1219200"/>
          </a:xfrm>
        </p:spPr>
        <p:txBody>
          <a:bodyPr/>
          <a:lstStyle/>
          <a:p>
            <a:pPr marL="0" indent="0" algn="just">
              <a:buNone/>
            </a:pPr>
            <a:r>
              <a:rPr lang="pt-PT" sz="2400" dirty="0"/>
              <a:t>Investigadores identificaram quatro diferentes estilos de tomada de decisão individual, baseado em duas dimensões:</a:t>
            </a:r>
          </a:p>
        </p:txBody>
      </p:sp>
      <p:sp>
        <p:nvSpPr>
          <p:cNvPr id="5" name="Content Placeholder 4"/>
          <p:cNvSpPr>
            <a:spLocks noGrp="1"/>
          </p:cNvSpPr>
          <p:nvPr>
            <p:ph sz="quarter" idx="13"/>
          </p:nvPr>
        </p:nvSpPr>
        <p:spPr>
          <a:xfrm>
            <a:off x="464695" y="2256525"/>
            <a:ext cx="8229600" cy="2086875"/>
          </a:xfrm>
        </p:spPr>
        <p:txBody>
          <a:bodyPr/>
          <a:lstStyle/>
          <a:p>
            <a:pPr marL="1001268" lvl="1" indent="-514350">
              <a:buFont typeface="+mj-lt"/>
              <a:buAutoNum type="arabicPeriod"/>
            </a:pPr>
            <a:r>
              <a:rPr lang="pt-PT" sz="2400" dirty="0"/>
              <a:t>Na forma de pensar do indivíduo</a:t>
            </a:r>
          </a:p>
          <a:p>
            <a:pPr marL="1001268" lvl="1" indent="-514350">
              <a:spcBef>
                <a:spcPts val="1200"/>
              </a:spcBef>
              <a:spcAft>
                <a:spcPts val="1200"/>
              </a:spcAft>
              <a:buFont typeface="+mj-lt"/>
              <a:buAutoNum type="arabicPeriod"/>
            </a:pPr>
            <a:r>
              <a:rPr lang="pt-PT" sz="2400" dirty="0"/>
              <a:t>Na tolerância da ambiguidade do indivíduo</a:t>
            </a:r>
          </a:p>
          <a:p>
            <a:pPr>
              <a:spcBef>
                <a:spcPts val="1200"/>
              </a:spcBef>
              <a:spcAft>
                <a:spcPts val="1200"/>
              </a:spcAft>
            </a:pPr>
            <a:r>
              <a:rPr lang="pt-PT" sz="2400" dirty="0"/>
              <a:t>Os quatro estilos são: </a:t>
            </a:r>
          </a:p>
          <a:p>
            <a:pPr marL="449263" indent="539750">
              <a:buFont typeface="Wingdings" panose="05000000000000000000" pitchFamily="2" charset="2"/>
              <a:buChar char="ü"/>
            </a:pPr>
            <a:r>
              <a:rPr lang="pt-PT" sz="2400" dirty="0"/>
              <a:t>Diretivo</a:t>
            </a:r>
          </a:p>
          <a:p>
            <a:pPr marL="449263" indent="539750">
              <a:buFont typeface="Wingdings" panose="05000000000000000000" pitchFamily="2" charset="2"/>
              <a:buChar char="ü"/>
            </a:pPr>
            <a:r>
              <a:rPr lang="pt-PT" sz="2400" dirty="0"/>
              <a:t>Analítico</a:t>
            </a:r>
          </a:p>
          <a:p>
            <a:pPr marL="449263" indent="539750">
              <a:buFont typeface="Wingdings" panose="05000000000000000000" pitchFamily="2" charset="2"/>
              <a:buChar char="ü"/>
            </a:pPr>
            <a:r>
              <a:rPr lang="pt-PT" sz="2400" dirty="0"/>
              <a:t>Conceptual </a:t>
            </a:r>
          </a:p>
          <a:p>
            <a:pPr marL="449263" indent="539750">
              <a:buFont typeface="Wingdings" panose="05000000000000000000" pitchFamily="2" charset="2"/>
              <a:buChar char="ü"/>
            </a:pPr>
            <a:r>
              <a:rPr lang="pt-PT" sz="2400" dirty="0"/>
              <a:t>Comportamental</a:t>
            </a:r>
          </a:p>
        </p:txBody>
      </p:sp>
    </p:spTree>
    <p:extLst>
      <p:ext uri="{BB962C8B-B14F-4D97-AF65-F5344CB8AC3E}">
        <p14:creationId xmlns:p14="http://schemas.microsoft.com/office/powerpoint/2010/main" val="341013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88796"/>
          </a:xfrm>
        </p:spPr>
        <p:txBody>
          <a:bodyPr anchor="ctr"/>
          <a:lstStyle/>
          <a:p>
            <a:r>
              <a:rPr lang="pt-BR" dirty="0"/>
              <a:t>Os Quatro Estilos de Tomada de Decisão</a:t>
            </a:r>
            <a:endParaRPr lang="en-US" dirty="0"/>
          </a:p>
        </p:txBody>
      </p:sp>
      <p:sp>
        <p:nvSpPr>
          <p:cNvPr id="3" name="Content Placeholder 2"/>
          <p:cNvSpPr>
            <a:spLocks noGrp="1"/>
          </p:cNvSpPr>
          <p:nvPr>
            <p:ph idx="1"/>
          </p:nvPr>
        </p:nvSpPr>
        <p:spPr>
          <a:xfrm>
            <a:off x="490928" y="1707995"/>
            <a:ext cx="8229600" cy="3886201"/>
          </a:xfrm>
        </p:spPr>
        <p:txBody>
          <a:bodyPr/>
          <a:lstStyle/>
          <a:p>
            <a:pPr>
              <a:spcBef>
                <a:spcPts val="1200"/>
              </a:spcBef>
              <a:spcAft>
                <a:spcPts val="1200"/>
              </a:spcAft>
            </a:pPr>
            <a:r>
              <a:rPr lang="pt-BR" sz="2400" b="1" dirty="0"/>
              <a:t>Estilo diretivo: </a:t>
            </a:r>
            <a:r>
              <a:rPr lang="pt-BR" sz="2400" dirty="0"/>
              <a:t>baixa tolerância à ambiguidade e busca a racionalidade.</a:t>
            </a:r>
          </a:p>
          <a:p>
            <a:pPr>
              <a:spcBef>
                <a:spcPts val="1200"/>
              </a:spcBef>
              <a:spcAft>
                <a:spcPts val="1200"/>
              </a:spcAft>
            </a:pPr>
            <a:r>
              <a:rPr lang="pt-BR" sz="2400" b="1" dirty="0"/>
              <a:t>Estilo analítico: </a:t>
            </a:r>
            <a:r>
              <a:rPr lang="pt-BR" sz="2400" dirty="0"/>
              <a:t>busca a racionalidade, mas tem uma tolerância maior para a ambiguidade</a:t>
            </a:r>
          </a:p>
          <a:p>
            <a:pPr>
              <a:spcBef>
                <a:spcPts val="1200"/>
              </a:spcBef>
              <a:spcAft>
                <a:spcPts val="1200"/>
              </a:spcAft>
            </a:pPr>
            <a:r>
              <a:rPr lang="pt-BR" sz="2400" b="1" dirty="0"/>
              <a:t>Estilo conceptual:</a:t>
            </a:r>
            <a:r>
              <a:rPr lang="pt-BR" sz="2400" dirty="0"/>
              <a:t> tomadores de decisão intuitivos com alta tolerância à ambiguidade</a:t>
            </a:r>
          </a:p>
          <a:p>
            <a:pPr>
              <a:spcBef>
                <a:spcPts val="1200"/>
              </a:spcBef>
              <a:spcAft>
                <a:spcPts val="1200"/>
              </a:spcAft>
            </a:pPr>
            <a:r>
              <a:rPr lang="pt-BR" sz="2400" b="1" dirty="0"/>
              <a:t>Estilo comportamental: </a:t>
            </a:r>
            <a:r>
              <a:rPr lang="pt-BR" sz="2400" dirty="0"/>
              <a:t>tomadores de decisão intuitivos com baixa tolerância à ambiguidade</a:t>
            </a:r>
            <a:endParaRPr lang="en-US" sz="2400" dirty="0"/>
          </a:p>
        </p:txBody>
      </p:sp>
    </p:spTree>
    <p:extLst>
      <p:ext uri="{BB962C8B-B14F-4D97-AF65-F5344CB8AC3E}">
        <p14:creationId xmlns:p14="http://schemas.microsoft.com/office/powerpoint/2010/main" val="1660528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533400" y="405480"/>
            <a:ext cx="8229600" cy="550652"/>
          </a:xfrm>
        </p:spPr>
        <p:txBody>
          <a:bodyPr/>
          <a:lstStyle/>
          <a:p>
            <a:pPr algn="ctr"/>
            <a:r>
              <a:rPr lang="pt-BR" dirty="0"/>
              <a:t>Os Quatro Estilos de Tomada de Decisão</a:t>
            </a:r>
            <a:endParaRPr lang="en-US" dirty="0"/>
          </a:p>
        </p:txBody>
      </p:sp>
      <p:pic>
        <p:nvPicPr>
          <p:cNvPr id="7" name="Picture Placeholder 6" descr="A two-by-two matrix illustrates the “Decision-style Model.”&#10;Long description is available in notes,&#10;press F6">
            <a:extLst>
              <a:ext uri="{FF2B5EF4-FFF2-40B4-BE49-F238E27FC236}">
                <a16:creationId xmlns:a16="http://schemas.microsoft.com/office/drawing/2014/main" id="{1ABB5A7D-0A4D-44B8-8B43-98ACC6BFAE2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b="10662"/>
          <a:stretch/>
        </p:blipFill>
        <p:spPr>
          <a:xfrm>
            <a:off x="868911" y="956132"/>
            <a:ext cx="6278424" cy="5292267"/>
          </a:xfrm>
          <a:prstGeom prst="rect">
            <a:avLst/>
          </a:prstGeom>
        </p:spPr>
      </p:pic>
      <p:sp>
        <p:nvSpPr>
          <p:cNvPr id="3" name="Content Placeholder 2"/>
          <p:cNvSpPr>
            <a:spLocks noGrp="1"/>
          </p:cNvSpPr>
          <p:nvPr>
            <p:ph idx="1"/>
          </p:nvPr>
        </p:nvSpPr>
        <p:spPr>
          <a:xfrm>
            <a:off x="1676400" y="6647209"/>
            <a:ext cx="8229600" cy="281484"/>
          </a:xfrm>
        </p:spPr>
        <p:txBody>
          <a:bodyPr/>
          <a:lstStyle/>
          <a:p>
            <a:pPr marL="0" indent="0">
              <a:buNone/>
            </a:pPr>
            <a:r>
              <a:rPr lang="en-US" sz="800" dirty="0"/>
              <a:t>Exhibit 2.8 shows the decision-style model from A. J. Rowe and J. D. </a:t>
            </a:r>
            <a:r>
              <a:rPr lang="en-US" sz="800" dirty="0" err="1"/>
              <a:t>Boulgarides</a:t>
            </a:r>
            <a:r>
              <a:rPr lang="en-US" sz="800" dirty="0"/>
              <a:t>, </a:t>
            </a:r>
            <a:r>
              <a:rPr lang="en-US" sz="800" i="1" dirty="0"/>
              <a:t>Managerial Decision</a:t>
            </a:r>
            <a:r>
              <a:rPr lang="en-US" sz="800" dirty="0"/>
              <a:t> </a:t>
            </a:r>
            <a:r>
              <a:rPr lang="en-US" sz="800" i="1" dirty="0"/>
              <a:t>Making </a:t>
            </a:r>
            <a:r>
              <a:rPr lang="en-US" sz="800" dirty="0"/>
              <a:t>(Upper Saddler River, </a:t>
            </a:r>
            <a:r>
              <a:rPr lang="en-US" sz="800" spc="-200" dirty="0"/>
              <a:t>N </a:t>
            </a:r>
            <a:r>
              <a:rPr lang="en-US" sz="800" dirty="0"/>
              <a:t>J: Prentice Hall, 1992), p. 29.</a:t>
            </a:r>
          </a:p>
        </p:txBody>
      </p:sp>
    </p:spTree>
    <p:extLst>
      <p:ext uri="{BB962C8B-B14F-4D97-AF65-F5344CB8AC3E}">
        <p14:creationId xmlns:p14="http://schemas.microsoft.com/office/powerpoint/2010/main" val="382461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Condições</a:t>
            </a:r>
            <a:r>
              <a:rPr lang="en-US" dirty="0"/>
              <a:t> /</a:t>
            </a:r>
            <a:r>
              <a:rPr lang="en-US" dirty="0" err="1"/>
              <a:t>contexto</a:t>
            </a:r>
            <a:r>
              <a:rPr lang="en-US" dirty="0"/>
              <a:t> do </a:t>
            </a:r>
            <a:r>
              <a:rPr lang="en-US" dirty="0" err="1"/>
              <a:t>processo</a:t>
            </a:r>
            <a:r>
              <a:rPr lang="en-US" dirty="0"/>
              <a:t> de </a:t>
            </a:r>
            <a:r>
              <a:rPr lang="en-US" dirty="0" err="1"/>
              <a:t>decisão</a:t>
            </a:r>
            <a:endParaRPr lang="en-US" dirty="0"/>
          </a:p>
        </p:txBody>
      </p:sp>
      <p:sp>
        <p:nvSpPr>
          <p:cNvPr id="5" name="Rectangle 3"/>
          <p:cNvSpPr txBox="1">
            <a:spLocks/>
          </p:cNvSpPr>
          <p:nvPr/>
        </p:nvSpPr>
        <p:spPr bwMode="auto">
          <a:xfrm>
            <a:off x="421340" y="1828800"/>
            <a:ext cx="8417859" cy="4525963"/>
          </a:xfrm>
          <a:prstGeom prst="rect">
            <a:avLst/>
          </a:prstGeom>
          <a:noFill/>
          <a:ln w="9525">
            <a:noFill/>
            <a:miter lim="800000"/>
            <a:headEnd/>
            <a:tailEnd/>
          </a:ln>
        </p:spPr>
        <p:txBody>
          <a:bodyPr/>
          <a:lstStyle/>
          <a:p>
            <a:pPr marL="1616075" indent="-1616075" algn="just" eaLnBrk="0" hangingPunct="0">
              <a:spcBef>
                <a:spcPts val="600"/>
              </a:spcBef>
              <a:spcAft>
                <a:spcPts val="600"/>
              </a:spcAft>
            </a:pPr>
            <a:r>
              <a:rPr lang="pt-PT" sz="2400" b="1" dirty="0"/>
              <a:t>Certeza – 	</a:t>
            </a:r>
            <a:r>
              <a:rPr lang="pt-PT" sz="2000" dirty="0"/>
              <a:t>situação em que os resultados de todas as alternativas </a:t>
            </a:r>
            <a:r>
              <a:rPr lang="pt-PT" sz="2000" u="sng" dirty="0"/>
              <a:t>são conhecidos</a:t>
            </a:r>
            <a:r>
              <a:rPr lang="pt-PT" sz="2000" dirty="0"/>
              <a:t> pelo decisor.</a:t>
            </a:r>
          </a:p>
          <a:p>
            <a:pPr marL="1616075" indent="-1616075" algn="just" eaLnBrk="0" hangingPunct="0">
              <a:spcBef>
                <a:spcPts val="600"/>
              </a:spcBef>
              <a:spcAft>
                <a:spcPts val="600"/>
              </a:spcAft>
              <a:buFont typeface="Arial" charset="0"/>
              <a:buChar char="•"/>
            </a:pPr>
            <a:endParaRPr lang="pt-PT" sz="800" dirty="0"/>
          </a:p>
          <a:p>
            <a:pPr marL="1616075" indent="-1616075" algn="just" eaLnBrk="0" hangingPunct="0">
              <a:spcBef>
                <a:spcPts val="600"/>
              </a:spcBef>
              <a:spcAft>
                <a:spcPts val="600"/>
              </a:spcAft>
            </a:pPr>
            <a:r>
              <a:rPr lang="pt-PT" sz="2400" b="1" dirty="0"/>
              <a:t>Risco – 	</a:t>
            </a:r>
            <a:r>
              <a:rPr lang="pt-PT" sz="2000" dirty="0"/>
              <a:t>situação em que os o decisor </a:t>
            </a:r>
            <a:r>
              <a:rPr lang="pt-PT" sz="2000" u="sng" dirty="0"/>
              <a:t>consegue estimar</a:t>
            </a:r>
            <a:r>
              <a:rPr lang="pt-PT" sz="2000" dirty="0"/>
              <a:t> </a:t>
            </a:r>
            <a:r>
              <a:rPr lang="pt-PT" sz="2000" u="sng" dirty="0"/>
              <a:t>a probabilidade</a:t>
            </a:r>
            <a:r>
              <a:rPr lang="pt-PT" sz="2000" dirty="0"/>
              <a:t> (esperada/aproximada) de acontecimento dos resultados para todas as alternativas.</a:t>
            </a:r>
          </a:p>
          <a:p>
            <a:pPr marL="1616075" indent="-1616075" algn="just" eaLnBrk="0" hangingPunct="0">
              <a:spcBef>
                <a:spcPts val="600"/>
              </a:spcBef>
              <a:spcAft>
                <a:spcPts val="600"/>
              </a:spcAft>
              <a:buFont typeface="Arial" charset="0"/>
              <a:buChar char="•"/>
            </a:pPr>
            <a:endParaRPr lang="pt-PT" sz="800" dirty="0"/>
          </a:p>
          <a:p>
            <a:pPr marL="1698625" indent="-1698625" algn="just" eaLnBrk="0" hangingPunct="0">
              <a:spcBef>
                <a:spcPts val="600"/>
              </a:spcBef>
              <a:spcAft>
                <a:spcPts val="600"/>
              </a:spcAft>
            </a:pPr>
            <a:r>
              <a:rPr lang="pt-PT" sz="2400" b="1" dirty="0"/>
              <a:t>Incerteza - </a:t>
            </a:r>
            <a:r>
              <a:rPr lang="pt-PT" sz="2000" dirty="0"/>
              <a:t>situação em que os o decisor </a:t>
            </a:r>
            <a:r>
              <a:rPr lang="pt-PT" sz="2000" u="sng" dirty="0"/>
              <a:t>não consegue estimar a probabilidade</a:t>
            </a:r>
            <a:r>
              <a:rPr lang="pt-PT" sz="2000" dirty="0"/>
              <a:t> (esperada/aproximada) de acontecimento dos resultados para todas as alternativas.</a:t>
            </a:r>
          </a:p>
        </p:txBody>
      </p:sp>
    </p:spTree>
    <p:extLst>
      <p:ext uri="{BB962C8B-B14F-4D97-AF65-F5344CB8AC3E}">
        <p14:creationId xmlns:p14="http://schemas.microsoft.com/office/powerpoint/2010/main" val="1075173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Gestão do </a:t>
            </a:r>
            <a:r>
              <a:rPr lang="en-US" dirty="0" err="1"/>
              <a:t>Risco</a:t>
            </a:r>
            <a:endParaRPr lang="en-US" dirty="0"/>
          </a:p>
        </p:txBody>
      </p:sp>
      <p:sp>
        <p:nvSpPr>
          <p:cNvPr id="3" name="Content Placeholder 2"/>
          <p:cNvSpPr>
            <a:spLocks noGrp="1"/>
          </p:cNvSpPr>
          <p:nvPr>
            <p:ph idx="1"/>
          </p:nvPr>
        </p:nvSpPr>
        <p:spPr>
          <a:xfrm>
            <a:off x="457200" y="1828800"/>
            <a:ext cx="8229600" cy="4297363"/>
          </a:xfrm>
        </p:spPr>
        <p:txBody>
          <a:bodyPr/>
          <a:lstStyle/>
          <a:p>
            <a:pPr algn="just">
              <a:spcBef>
                <a:spcPts val="1200"/>
              </a:spcBef>
              <a:spcAft>
                <a:spcPts val="1200"/>
              </a:spcAft>
            </a:pPr>
            <a:r>
              <a:rPr lang="pt-PT" sz="2400" dirty="0"/>
              <a:t>Os gestores podem utilizar informação disponível (</a:t>
            </a:r>
            <a:r>
              <a:rPr lang="pt-PT" sz="2400" dirty="0" err="1"/>
              <a:t>ex</a:t>
            </a:r>
            <a:r>
              <a:rPr lang="pt-PT" sz="2400" dirty="0"/>
              <a:t>: tendências do passado) para atribuir probabilidades a diferentes alternativas. </a:t>
            </a:r>
          </a:p>
          <a:p>
            <a:pPr algn="just">
              <a:spcBef>
                <a:spcPts val="1200"/>
              </a:spcBef>
              <a:spcAft>
                <a:spcPts val="1200"/>
              </a:spcAft>
            </a:pPr>
            <a:r>
              <a:rPr lang="pt-PT" sz="2400" dirty="0"/>
              <a:t>O objetivo é calcular o valor esperado – multiplicando o resultado esperado de cada alternativa pela probabilidade de ocorrência de cada alternativa. </a:t>
            </a:r>
          </a:p>
        </p:txBody>
      </p:sp>
    </p:spTree>
    <p:extLst>
      <p:ext uri="{BB962C8B-B14F-4D97-AF65-F5344CB8AC3E}">
        <p14:creationId xmlns:p14="http://schemas.microsoft.com/office/powerpoint/2010/main" val="177745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7200" y="572984"/>
            <a:ext cx="8229600" cy="722415"/>
          </a:xfrm>
        </p:spPr>
        <p:txBody>
          <a:bodyPr/>
          <a:lstStyle/>
          <a:p>
            <a:pPr algn="ctr"/>
            <a:r>
              <a:rPr lang="en-US" dirty="0"/>
              <a:t>Valor </a:t>
            </a:r>
            <a:r>
              <a:rPr lang="en-US" dirty="0" err="1"/>
              <a:t>Esperado</a:t>
            </a:r>
            <a:endParaRPr lang="en-US" dirty="0"/>
          </a:p>
        </p:txBody>
      </p:sp>
      <p:graphicFrame>
        <p:nvGraphicFramePr>
          <p:cNvPr id="6" name="Table 5" descr="Headers: Event, Expected Revenues, Probability, Expected Value of Each Alternative"/>
          <p:cNvGraphicFramePr>
            <a:graphicFrameLocks noGrp="1"/>
          </p:cNvGraphicFramePr>
          <p:nvPr>
            <p:extLst>
              <p:ext uri="{D42A27DB-BD31-4B8C-83A1-F6EECF244321}">
                <p14:modId xmlns:p14="http://schemas.microsoft.com/office/powerpoint/2010/main" val="1652385159"/>
              </p:ext>
            </p:extLst>
          </p:nvPr>
        </p:nvGraphicFramePr>
        <p:xfrm>
          <a:off x="152400" y="2133600"/>
          <a:ext cx="8839200" cy="2149104"/>
        </p:xfrm>
        <a:graphic>
          <a:graphicData uri="http://schemas.openxmlformats.org/drawingml/2006/table">
            <a:tbl>
              <a:tblPr firstRow="1" bandRow="1">
                <a:tableStyleId>{3B4B98B0-60AC-42C2-AFA5-B58CD77FA1E5}</a:tableStyleId>
              </a:tblPr>
              <a:tblGrid>
                <a:gridCol w="221428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662518">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77256">
                <a:tc>
                  <a:txBody>
                    <a:bodyPr/>
                    <a:lstStyle/>
                    <a:p>
                      <a:r>
                        <a:rPr lang="en-US" dirty="0"/>
                        <a:t>Event</a:t>
                      </a:r>
                    </a:p>
                  </a:txBody>
                  <a:tcPr/>
                </a:tc>
                <a:tc>
                  <a:txBody>
                    <a:bodyPr/>
                    <a:lstStyle/>
                    <a:p>
                      <a:r>
                        <a:rPr lang="en-US" dirty="0"/>
                        <a:t>Expected Revenues</a:t>
                      </a:r>
                      <a:r>
                        <a:rPr lang="en-US" baseline="0" dirty="0"/>
                        <a:t> </a:t>
                      </a:r>
                      <a:endParaRPr lang="en-US" dirty="0"/>
                    </a:p>
                  </a:txBody>
                  <a:tcPr/>
                </a:tc>
                <a:tc>
                  <a:txBody>
                    <a:bodyPr/>
                    <a:lstStyle/>
                    <a:p>
                      <a:r>
                        <a:rPr lang="en-US" dirty="0"/>
                        <a:t>Probability </a:t>
                      </a:r>
                    </a:p>
                  </a:txBody>
                  <a:tcPr/>
                </a:tc>
                <a:tc>
                  <a:txBody>
                    <a:bodyPr/>
                    <a:lstStyle/>
                    <a:p>
                      <a:r>
                        <a:rPr lang="en-US" dirty="0"/>
                        <a:t>Expected Value of Each Alternative</a:t>
                      </a:r>
                    </a:p>
                  </a:txBody>
                  <a:tcPr/>
                </a:tc>
                <a:extLst>
                  <a:ext uri="{0D108BD9-81ED-4DB2-BD59-A6C34878D82A}">
                    <a16:rowId xmlns:a16="http://schemas.microsoft.com/office/drawing/2014/main" val="10000"/>
                  </a:ext>
                </a:extLst>
              </a:tr>
              <a:tr h="377256">
                <a:tc>
                  <a:txBody>
                    <a:bodyPr/>
                    <a:lstStyle/>
                    <a:p>
                      <a:r>
                        <a:rPr lang="en-US" dirty="0"/>
                        <a:t>Heavy snowfall</a:t>
                      </a:r>
                    </a:p>
                  </a:txBody>
                  <a:tcPr/>
                </a:tc>
                <a:tc>
                  <a:txBody>
                    <a:bodyPr/>
                    <a:lstStyle/>
                    <a:p>
                      <a:r>
                        <a:rPr lang="en-US" dirty="0"/>
                        <a:t>$850,000</a:t>
                      </a:r>
                    </a:p>
                  </a:txBody>
                  <a:tcPr/>
                </a:tc>
                <a:tc>
                  <a:txBody>
                    <a:bodyPr/>
                    <a:lstStyle/>
                    <a:p>
                      <a:r>
                        <a:rPr lang="en-US" dirty="0"/>
                        <a:t>0.3</a:t>
                      </a:r>
                    </a:p>
                  </a:txBody>
                  <a:tcPr/>
                </a:tc>
                <a:tc>
                  <a:txBody>
                    <a:bodyPr/>
                    <a:lstStyle/>
                    <a:p>
                      <a:r>
                        <a:rPr lang="en-US" dirty="0"/>
                        <a:t>$255,000</a:t>
                      </a:r>
                    </a:p>
                  </a:txBody>
                  <a:tcPr/>
                </a:tc>
                <a:extLst>
                  <a:ext uri="{0D108BD9-81ED-4DB2-BD59-A6C34878D82A}">
                    <a16:rowId xmlns:a16="http://schemas.microsoft.com/office/drawing/2014/main" val="10001"/>
                  </a:ext>
                </a:extLst>
              </a:tr>
              <a:tr h="377256">
                <a:tc>
                  <a:txBody>
                    <a:bodyPr/>
                    <a:lstStyle/>
                    <a:p>
                      <a:r>
                        <a:rPr lang="en-US" dirty="0"/>
                        <a:t>Normal</a:t>
                      </a:r>
                      <a:r>
                        <a:rPr lang="en-US" baseline="0" dirty="0"/>
                        <a:t> snowfall</a:t>
                      </a:r>
                      <a:endParaRPr lang="en-US" dirty="0"/>
                    </a:p>
                  </a:txBody>
                  <a:tcPr/>
                </a:tc>
                <a:tc>
                  <a:txBody>
                    <a:bodyPr/>
                    <a:lstStyle/>
                    <a:p>
                      <a:r>
                        <a:rPr lang="en-US" dirty="0"/>
                        <a:t>$725,000</a:t>
                      </a:r>
                    </a:p>
                  </a:txBody>
                  <a:tcPr/>
                </a:tc>
                <a:tc>
                  <a:txBody>
                    <a:bodyPr/>
                    <a:lstStyle/>
                    <a:p>
                      <a:r>
                        <a:rPr lang="en-US" dirty="0"/>
                        <a:t>0.5</a:t>
                      </a:r>
                    </a:p>
                  </a:txBody>
                  <a:tcPr/>
                </a:tc>
                <a:tc>
                  <a:txBody>
                    <a:bodyPr/>
                    <a:lstStyle/>
                    <a:p>
                      <a:r>
                        <a:rPr lang="en-US" dirty="0"/>
                        <a:t>$362,000</a:t>
                      </a:r>
                    </a:p>
                  </a:txBody>
                  <a:tcPr/>
                </a:tc>
                <a:extLst>
                  <a:ext uri="{0D108BD9-81ED-4DB2-BD59-A6C34878D82A}">
                    <a16:rowId xmlns:a16="http://schemas.microsoft.com/office/drawing/2014/main" val="10002"/>
                  </a:ext>
                </a:extLst>
              </a:tr>
              <a:tr h="377256">
                <a:tc>
                  <a:txBody>
                    <a:bodyPr/>
                    <a:lstStyle/>
                    <a:p>
                      <a:r>
                        <a:rPr lang="en-US" dirty="0"/>
                        <a:t>Light snowfall</a:t>
                      </a:r>
                    </a:p>
                  </a:txBody>
                  <a:tcPr/>
                </a:tc>
                <a:tc>
                  <a:txBody>
                    <a:bodyPr/>
                    <a:lstStyle/>
                    <a:p>
                      <a:r>
                        <a:rPr lang="en-US" dirty="0"/>
                        <a:t>$350,000</a:t>
                      </a:r>
                    </a:p>
                  </a:txBody>
                  <a:tcPr/>
                </a:tc>
                <a:tc>
                  <a:txBody>
                    <a:bodyPr/>
                    <a:lstStyle/>
                    <a:p>
                      <a:r>
                        <a:rPr lang="en-US" dirty="0"/>
                        <a:t>0.2</a:t>
                      </a:r>
                    </a:p>
                  </a:txBody>
                  <a:tcPr/>
                </a:tc>
                <a:tc>
                  <a:txBody>
                    <a:bodyPr/>
                    <a:lstStyle/>
                    <a:p>
                      <a:r>
                        <a:rPr lang="en-US" dirty="0"/>
                        <a:t>$70,000</a:t>
                      </a:r>
                    </a:p>
                  </a:txBody>
                  <a:tcPr/>
                </a:tc>
                <a:extLst>
                  <a:ext uri="{0D108BD9-81ED-4DB2-BD59-A6C34878D82A}">
                    <a16:rowId xmlns:a16="http://schemas.microsoft.com/office/drawing/2014/main" val="10003"/>
                  </a:ext>
                </a:extLst>
              </a:tr>
              <a:tr h="377256">
                <a:tc>
                  <a:txBody>
                    <a:bodyPr/>
                    <a:lstStyle/>
                    <a:p>
                      <a:r>
                        <a:rPr lang="en-US" dirty="0">
                          <a:solidFill>
                            <a:schemeClr val="bg1"/>
                          </a:solidFill>
                        </a:rPr>
                        <a:t>Blank</a:t>
                      </a:r>
                    </a:p>
                  </a:txBody>
                  <a:tcPr/>
                </a:tc>
                <a:tc>
                  <a:txBody>
                    <a:bodyPr/>
                    <a:lstStyle/>
                    <a:p>
                      <a:r>
                        <a:rPr lang="en-US" dirty="0">
                          <a:solidFill>
                            <a:schemeClr val="bg1"/>
                          </a:solidFill>
                        </a:rPr>
                        <a:t>Blank</a:t>
                      </a:r>
                    </a:p>
                  </a:txBody>
                  <a:tcPr/>
                </a:tc>
                <a:tc>
                  <a:txBody>
                    <a:bodyPr/>
                    <a:lstStyle/>
                    <a:p>
                      <a:r>
                        <a:rPr lang="en-US" dirty="0"/>
                        <a:t>Total expected revenue: </a:t>
                      </a:r>
                    </a:p>
                  </a:txBody>
                  <a:tcPr/>
                </a:tc>
                <a:tc>
                  <a:txBody>
                    <a:bodyPr/>
                    <a:lstStyle/>
                    <a:p>
                      <a:r>
                        <a:rPr lang="en-US" dirty="0"/>
                        <a:t>$687,500</a:t>
                      </a:r>
                    </a:p>
                  </a:txBody>
                  <a:tcPr/>
                </a:tc>
                <a:extLst>
                  <a:ext uri="{0D108BD9-81ED-4DB2-BD59-A6C34878D82A}">
                    <a16:rowId xmlns:a16="http://schemas.microsoft.com/office/drawing/2014/main" val="10004"/>
                  </a:ext>
                </a:extLst>
              </a:tr>
            </a:tbl>
          </a:graphicData>
        </a:graphic>
      </p:graphicFrame>
      <p:sp>
        <p:nvSpPr>
          <p:cNvPr id="3" name="Text Placeholder 2"/>
          <p:cNvSpPr>
            <a:spLocks noGrp="1"/>
          </p:cNvSpPr>
          <p:nvPr>
            <p:ph type="body" sz="quarter" idx="13"/>
          </p:nvPr>
        </p:nvSpPr>
        <p:spPr/>
        <p:txBody>
          <a:bodyPr/>
          <a:lstStyle/>
          <a:p>
            <a:r>
              <a:rPr lang="en-US" sz="1600" dirty="0"/>
              <a:t>For each Event in the table, Expected Revenues multiplied by Probability gives the Expected Value of Each Alternative.</a:t>
            </a:r>
          </a:p>
        </p:txBody>
      </p:sp>
    </p:spTree>
    <p:extLst>
      <p:ext uri="{BB962C8B-B14F-4D97-AF65-F5344CB8AC3E}">
        <p14:creationId xmlns:p14="http://schemas.microsoft.com/office/powerpoint/2010/main" val="1463619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7200" y="572984"/>
            <a:ext cx="8229600" cy="722416"/>
          </a:xfrm>
        </p:spPr>
        <p:txBody>
          <a:bodyPr/>
          <a:lstStyle/>
          <a:p>
            <a:pPr algn="ctr"/>
            <a:r>
              <a:rPr lang="en-US" dirty="0"/>
              <a:t>Matrix de </a:t>
            </a:r>
            <a:r>
              <a:rPr lang="en-US" dirty="0" err="1"/>
              <a:t>Resultados</a:t>
            </a:r>
            <a:endParaRPr lang="en-US" dirty="0"/>
          </a:p>
        </p:txBody>
      </p:sp>
      <p:graphicFrame>
        <p:nvGraphicFramePr>
          <p:cNvPr id="6" name="Table 5" descr="Headers: Visa Marketing Strategy (in millions of dollars), MasterCard CA 1, MasterCard CA2, MasterCard CA 3"/>
          <p:cNvGraphicFramePr>
            <a:graphicFrameLocks noGrp="1"/>
          </p:cNvGraphicFramePr>
          <p:nvPr>
            <p:extLst>
              <p:ext uri="{D42A27DB-BD31-4B8C-83A1-F6EECF244321}">
                <p14:modId xmlns:p14="http://schemas.microsoft.com/office/powerpoint/2010/main" val="1099520785"/>
              </p:ext>
            </p:extLst>
          </p:nvPr>
        </p:nvGraphicFramePr>
        <p:xfrm>
          <a:off x="114300" y="2129593"/>
          <a:ext cx="8915400" cy="2137608"/>
        </p:xfrm>
        <a:graphic>
          <a:graphicData uri="http://schemas.openxmlformats.org/drawingml/2006/table">
            <a:tbl>
              <a:tblPr firstRow="1" bandRow="1">
                <a:tableStyleId>{3B4B98B0-60AC-42C2-AFA5-B58CD77FA1E5}</a:tableStyleId>
              </a:tblPr>
              <a:tblGrid>
                <a:gridCol w="3962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77256">
                <a:tc>
                  <a:txBody>
                    <a:bodyPr/>
                    <a:lstStyle/>
                    <a:p>
                      <a:r>
                        <a:rPr lang="en-US" dirty="0"/>
                        <a:t>Visa Marketing Strategy (in millions of dollars</a:t>
                      </a:r>
                    </a:p>
                  </a:txBody>
                  <a:tcPr/>
                </a:tc>
                <a:tc>
                  <a:txBody>
                    <a:bodyPr/>
                    <a:lstStyle/>
                    <a:p>
                      <a:r>
                        <a:rPr lang="en-US" dirty="0"/>
                        <a:t>MasterCard</a:t>
                      </a:r>
                      <a:r>
                        <a:rPr lang="en-US" baseline="0" dirty="0"/>
                        <a:t> CA 1</a:t>
                      </a:r>
                      <a:endParaRPr lang="en-US" dirty="0"/>
                    </a:p>
                  </a:txBody>
                  <a:tcPr/>
                </a:tc>
                <a:tc>
                  <a:txBody>
                    <a:bodyPr/>
                    <a:lstStyle/>
                    <a:p>
                      <a:r>
                        <a:rPr lang="en-US" dirty="0"/>
                        <a:t>MasterCard CA 2 </a:t>
                      </a:r>
                    </a:p>
                  </a:txBody>
                  <a:tcPr/>
                </a:tc>
                <a:tc>
                  <a:txBody>
                    <a:bodyPr/>
                    <a:lstStyle/>
                    <a:p>
                      <a:r>
                        <a:rPr lang="en-US" dirty="0"/>
                        <a:t>MasterCard CA 3</a:t>
                      </a:r>
                    </a:p>
                  </a:txBody>
                  <a:tcPr/>
                </a:tc>
                <a:extLst>
                  <a:ext uri="{0D108BD9-81ED-4DB2-BD59-A6C34878D82A}">
                    <a16:rowId xmlns:a16="http://schemas.microsoft.com/office/drawing/2014/main" val="10000"/>
                  </a:ext>
                </a:extLst>
              </a:tr>
              <a:tr h="377256">
                <a:tc>
                  <a:txBody>
                    <a:bodyPr/>
                    <a:lstStyle/>
                    <a:p>
                      <a:r>
                        <a:rPr lang="en-US" dirty="0"/>
                        <a:t>Strategy 1</a:t>
                      </a:r>
                    </a:p>
                  </a:txBody>
                  <a:tcPr/>
                </a:tc>
                <a:tc>
                  <a:txBody>
                    <a:bodyPr/>
                    <a:lstStyle/>
                    <a:p>
                      <a:r>
                        <a:rPr lang="en-US" dirty="0"/>
                        <a:t>13</a:t>
                      </a:r>
                    </a:p>
                  </a:txBody>
                  <a:tcPr/>
                </a:tc>
                <a:tc>
                  <a:txBody>
                    <a:bodyPr/>
                    <a:lstStyle/>
                    <a:p>
                      <a:r>
                        <a:rPr lang="en-US" dirty="0"/>
                        <a:t>14</a:t>
                      </a:r>
                    </a:p>
                  </a:txBody>
                  <a:tcPr/>
                </a:tc>
                <a:tc>
                  <a:txBody>
                    <a:bodyPr/>
                    <a:lstStyle/>
                    <a:p>
                      <a:r>
                        <a:rPr lang="en-US" dirty="0"/>
                        <a:t>11</a:t>
                      </a:r>
                    </a:p>
                  </a:txBody>
                  <a:tcPr/>
                </a:tc>
                <a:extLst>
                  <a:ext uri="{0D108BD9-81ED-4DB2-BD59-A6C34878D82A}">
                    <a16:rowId xmlns:a16="http://schemas.microsoft.com/office/drawing/2014/main" val="10001"/>
                  </a:ext>
                </a:extLst>
              </a:tr>
              <a:tr h="377256">
                <a:tc>
                  <a:txBody>
                    <a:bodyPr/>
                    <a:lstStyle/>
                    <a:p>
                      <a:r>
                        <a:rPr lang="en-US" dirty="0"/>
                        <a:t>Strategy 2</a:t>
                      </a:r>
                    </a:p>
                  </a:txBody>
                  <a:tcPr/>
                </a:tc>
                <a:tc>
                  <a:txBody>
                    <a:bodyPr/>
                    <a:lstStyle/>
                    <a:p>
                      <a:r>
                        <a:rPr lang="en-US" dirty="0"/>
                        <a:t>9</a:t>
                      </a:r>
                    </a:p>
                  </a:txBody>
                  <a:tcPr/>
                </a:tc>
                <a:tc>
                  <a:txBody>
                    <a:bodyPr/>
                    <a:lstStyle/>
                    <a:p>
                      <a:r>
                        <a:rPr lang="en-US" dirty="0"/>
                        <a:t>15</a:t>
                      </a:r>
                    </a:p>
                  </a:txBody>
                  <a:tcPr/>
                </a:tc>
                <a:tc>
                  <a:txBody>
                    <a:bodyPr/>
                    <a:lstStyle/>
                    <a:p>
                      <a:r>
                        <a:rPr lang="en-US" dirty="0"/>
                        <a:t>18</a:t>
                      </a:r>
                    </a:p>
                  </a:txBody>
                  <a:tcPr/>
                </a:tc>
                <a:extLst>
                  <a:ext uri="{0D108BD9-81ED-4DB2-BD59-A6C34878D82A}">
                    <a16:rowId xmlns:a16="http://schemas.microsoft.com/office/drawing/2014/main" val="10002"/>
                  </a:ext>
                </a:extLst>
              </a:tr>
              <a:tr h="377256">
                <a:tc>
                  <a:txBody>
                    <a:bodyPr/>
                    <a:lstStyle/>
                    <a:p>
                      <a:r>
                        <a:rPr lang="en-US" dirty="0"/>
                        <a:t>Strategy 3</a:t>
                      </a:r>
                    </a:p>
                  </a:txBody>
                  <a:tcPr/>
                </a:tc>
                <a:tc>
                  <a:txBody>
                    <a:bodyPr/>
                    <a:lstStyle/>
                    <a:p>
                      <a:r>
                        <a:rPr lang="en-US" dirty="0"/>
                        <a:t>24</a:t>
                      </a:r>
                    </a:p>
                  </a:txBody>
                  <a:tcPr/>
                </a:tc>
                <a:tc>
                  <a:txBody>
                    <a:bodyPr/>
                    <a:lstStyle/>
                    <a:p>
                      <a:r>
                        <a:rPr lang="en-US" dirty="0"/>
                        <a:t>21</a:t>
                      </a:r>
                    </a:p>
                  </a:txBody>
                  <a:tcPr/>
                </a:tc>
                <a:tc>
                  <a:txBody>
                    <a:bodyPr/>
                    <a:lstStyle/>
                    <a:p>
                      <a:r>
                        <a:rPr lang="en-US" dirty="0"/>
                        <a:t>15</a:t>
                      </a:r>
                    </a:p>
                  </a:txBody>
                  <a:tcPr/>
                </a:tc>
                <a:extLst>
                  <a:ext uri="{0D108BD9-81ED-4DB2-BD59-A6C34878D82A}">
                    <a16:rowId xmlns:a16="http://schemas.microsoft.com/office/drawing/2014/main" val="10003"/>
                  </a:ext>
                </a:extLst>
              </a:tr>
              <a:tr h="285552">
                <a:tc>
                  <a:txBody>
                    <a:bodyPr/>
                    <a:lstStyle/>
                    <a:p>
                      <a:r>
                        <a:rPr lang="en-US" dirty="0">
                          <a:solidFill>
                            <a:schemeClr val="tx1"/>
                          </a:solidFill>
                        </a:rPr>
                        <a:t>Strategy 4</a:t>
                      </a:r>
                    </a:p>
                  </a:txBody>
                  <a:tcPr/>
                </a:tc>
                <a:tc>
                  <a:txBody>
                    <a:bodyPr/>
                    <a:lstStyle/>
                    <a:p>
                      <a:r>
                        <a:rPr lang="en-US" dirty="0">
                          <a:solidFill>
                            <a:schemeClr val="tx1"/>
                          </a:solidFill>
                        </a:rPr>
                        <a:t>18</a:t>
                      </a:r>
                    </a:p>
                  </a:txBody>
                  <a:tcPr/>
                </a:tc>
                <a:tc>
                  <a:txBody>
                    <a:bodyPr/>
                    <a:lstStyle/>
                    <a:p>
                      <a:r>
                        <a:rPr lang="en-US" dirty="0"/>
                        <a:t>14</a:t>
                      </a:r>
                    </a:p>
                  </a:txBody>
                  <a:tcPr/>
                </a:tc>
                <a:tc>
                  <a:txBody>
                    <a:bodyPr/>
                    <a:lstStyle/>
                    <a:p>
                      <a:r>
                        <a:rPr lang="en-US" dirty="0"/>
                        <a:t>28</a:t>
                      </a:r>
                    </a:p>
                  </a:txBody>
                  <a:tcPr/>
                </a:tc>
                <a:extLst>
                  <a:ext uri="{0D108BD9-81ED-4DB2-BD59-A6C34878D82A}">
                    <a16:rowId xmlns:a16="http://schemas.microsoft.com/office/drawing/2014/main" val="10004"/>
                  </a:ext>
                </a:extLst>
              </a:tr>
            </a:tbl>
          </a:graphicData>
        </a:graphic>
      </p:graphicFrame>
      <p:sp>
        <p:nvSpPr>
          <p:cNvPr id="3" name="Text Placeholder 2"/>
          <p:cNvSpPr>
            <a:spLocks noGrp="1"/>
          </p:cNvSpPr>
          <p:nvPr>
            <p:ph type="body" sz="quarter" idx="13"/>
          </p:nvPr>
        </p:nvSpPr>
        <p:spPr/>
        <p:txBody>
          <a:bodyPr/>
          <a:lstStyle/>
          <a:p>
            <a:r>
              <a:rPr lang="en-US" sz="1600" dirty="0"/>
              <a:t>Exhibit 2-9 shows the various Visa strategies and the resulting profit, depending on the competitive action (CA) used by MasterCard.</a:t>
            </a:r>
          </a:p>
        </p:txBody>
      </p:sp>
    </p:spTree>
    <p:extLst>
      <p:ext uri="{BB962C8B-B14F-4D97-AF65-F5344CB8AC3E}">
        <p14:creationId xmlns:p14="http://schemas.microsoft.com/office/powerpoint/2010/main" val="894003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7200" y="533400"/>
            <a:ext cx="8229600" cy="762000"/>
          </a:xfrm>
        </p:spPr>
        <p:txBody>
          <a:bodyPr/>
          <a:lstStyle/>
          <a:p>
            <a:pPr algn="ctr"/>
            <a:r>
              <a:rPr lang="en-US" dirty="0" err="1"/>
              <a:t>Matriz</a:t>
            </a:r>
            <a:r>
              <a:rPr lang="en-US" dirty="0"/>
              <a:t> de </a:t>
            </a:r>
            <a:r>
              <a:rPr lang="en-US" dirty="0" err="1"/>
              <a:t>Arrependimento</a:t>
            </a:r>
            <a:endParaRPr lang="en-US" dirty="0"/>
          </a:p>
        </p:txBody>
      </p:sp>
      <p:graphicFrame>
        <p:nvGraphicFramePr>
          <p:cNvPr id="6" name="Table 5" descr="Headers: Visa Marketing Strategy (in millions of dollars), MasterCard CA 1, MasterCard CA2, MasterCard CA 3"/>
          <p:cNvGraphicFramePr>
            <a:graphicFrameLocks noGrp="1"/>
          </p:cNvGraphicFramePr>
          <p:nvPr>
            <p:extLst>
              <p:ext uri="{D42A27DB-BD31-4B8C-83A1-F6EECF244321}">
                <p14:modId xmlns:p14="http://schemas.microsoft.com/office/powerpoint/2010/main" val="353145107"/>
              </p:ext>
            </p:extLst>
          </p:nvPr>
        </p:nvGraphicFramePr>
        <p:xfrm>
          <a:off x="152400" y="2129593"/>
          <a:ext cx="8839200" cy="2137608"/>
        </p:xfrm>
        <a:graphic>
          <a:graphicData uri="http://schemas.openxmlformats.org/drawingml/2006/table">
            <a:tbl>
              <a:tblPr firstRow="1" bandRow="1">
                <a:tableStyleId>{3B4B98B0-60AC-42C2-AFA5-B58CD77FA1E5}</a:tableStyleId>
              </a:tblPr>
              <a:tblGrid>
                <a:gridCol w="3886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77256">
                <a:tc>
                  <a:txBody>
                    <a:bodyPr/>
                    <a:lstStyle/>
                    <a:p>
                      <a:r>
                        <a:rPr lang="en-US" dirty="0"/>
                        <a:t>Visa Marketing Strategy (in millions of dollars</a:t>
                      </a:r>
                    </a:p>
                  </a:txBody>
                  <a:tcPr/>
                </a:tc>
                <a:tc>
                  <a:txBody>
                    <a:bodyPr/>
                    <a:lstStyle/>
                    <a:p>
                      <a:r>
                        <a:rPr lang="en-US" dirty="0"/>
                        <a:t>MasterCard</a:t>
                      </a:r>
                      <a:r>
                        <a:rPr lang="en-US" baseline="0" dirty="0"/>
                        <a:t> CA 1</a:t>
                      </a:r>
                      <a:endParaRPr lang="en-US" dirty="0"/>
                    </a:p>
                  </a:txBody>
                  <a:tcPr/>
                </a:tc>
                <a:tc>
                  <a:txBody>
                    <a:bodyPr/>
                    <a:lstStyle/>
                    <a:p>
                      <a:r>
                        <a:rPr lang="en-US" dirty="0"/>
                        <a:t>MasterCard CA 2 </a:t>
                      </a:r>
                    </a:p>
                  </a:txBody>
                  <a:tcPr/>
                </a:tc>
                <a:tc>
                  <a:txBody>
                    <a:bodyPr/>
                    <a:lstStyle/>
                    <a:p>
                      <a:r>
                        <a:rPr lang="en-US" dirty="0"/>
                        <a:t>MasterCard CA 3</a:t>
                      </a:r>
                    </a:p>
                  </a:txBody>
                  <a:tcPr/>
                </a:tc>
                <a:extLst>
                  <a:ext uri="{0D108BD9-81ED-4DB2-BD59-A6C34878D82A}">
                    <a16:rowId xmlns:a16="http://schemas.microsoft.com/office/drawing/2014/main" val="10000"/>
                  </a:ext>
                </a:extLst>
              </a:tr>
              <a:tr h="377256">
                <a:tc>
                  <a:txBody>
                    <a:bodyPr/>
                    <a:lstStyle/>
                    <a:p>
                      <a:r>
                        <a:rPr lang="en-US" dirty="0"/>
                        <a:t>Strategy 1</a:t>
                      </a:r>
                    </a:p>
                  </a:txBody>
                  <a:tcPr/>
                </a:tc>
                <a:tc>
                  <a:txBody>
                    <a:bodyPr/>
                    <a:lstStyle/>
                    <a:p>
                      <a:r>
                        <a:rPr lang="en-US" dirty="0"/>
                        <a:t>11</a:t>
                      </a:r>
                    </a:p>
                  </a:txBody>
                  <a:tcPr/>
                </a:tc>
                <a:tc>
                  <a:txBody>
                    <a:bodyPr/>
                    <a:lstStyle/>
                    <a:p>
                      <a:r>
                        <a:rPr lang="en-US" dirty="0"/>
                        <a:t>7</a:t>
                      </a:r>
                    </a:p>
                  </a:txBody>
                  <a:tcPr/>
                </a:tc>
                <a:tc>
                  <a:txBody>
                    <a:bodyPr/>
                    <a:lstStyle/>
                    <a:p>
                      <a:r>
                        <a:rPr lang="en-US" dirty="0"/>
                        <a:t>17</a:t>
                      </a:r>
                    </a:p>
                  </a:txBody>
                  <a:tcPr/>
                </a:tc>
                <a:extLst>
                  <a:ext uri="{0D108BD9-81ED-4DB2-BD59-A6C34878D82A}">
                    <a16:rowId xmlns:a16="http://schemas.microsoft.com/office/drawing/2014/main" val="10001"/>
                  </a:ext>
                </a:extLst>
              </a:tr>
              <a:tr h="377256">
                <a:tc>
                  <a:txBody>
                    <a:bodyPr/>
                    <a:lstStyle/>
                    <a:p>
                      <a:r>
                        <a:rPr lang="en-US" dirty="0"/>
                        <a:t>Strategy 2</a:t>
                      </a:r>
                    </a:p>
                  </a:txBody>
                  <a:tcPr/>
                </a:tc>
                <a:tc>
                  <a:txBody>
                    <a:bodyPr/>
                    <a:lstStyle/>
                    <a:p>
                      <a:r>
                        <a:rPr lang="en-US" dirty="0"/>
                        <a:t>15</a:t>
                      </a:r>
                    </a:p>
                  </a:txBody>
                  <a:tcPr/>
                </a:tc>
                <a:tc>
                  <a:txBody>
                    <a:bodyPr/>
                    <a:lstStyle/>
                    <a:p>
                      <a:r>
                        <a:rPr lang="en-US" dirty="0"/>
                        <a:t>6</a:t>
                      </a:r>
                    </a:p>
                  </a:txBody>
                  <a:tcPr/>
                </a:tc>
                <a:tc>
                  <a:txBody>
                    <a:bodyPr/>
                    <a:lstStyle/>
                    <a:p>
                      <a:r>
                        <a:rPr lang="en-US" dirty="0"/>
                        <a:t>10</a:t>
                      </a:r>
                    </a:p>
                  </a:txBody>
                  <a:tcPr/>
                </a:tc>
                <a:extLst>
                  <a:ext uri="{0D108BD9-81ED-4DB2-BD59-A6C34878D82A}">
                    <a16:rowId xmlns:a16="http://schemas.microsoft.com/office/drawing/2014/main" val="10002"/>
                  </a:ext>
                </a:extLst>
              </a:tr>
              <a:tr h="377256">
                <a:tc>
                  <a:txBody>
                    <a:bodyPr/>
                    <a:lstStyle/>
                    <a:p>
                      <a:r>
                        <a:rPr lang="en-US" dirty="0"/>
                        <a:t>Strategy 3</a:t>
                      </a:r>
                    </a:p>
                  </a:txBody>
                  <a:tcPr/>
                </a:tc>
                <a:tc>
                  <a:txBody>
                    <a:bodyPr/>
                    <a:lstStyle/>
                    <a:p>
                      <a:r>
                        <a:rPr lang="en-US" dirty="0"/>
                        <a:t>0</a:t>
                      </a:r>
                    </a:p>
                  </a:txBody>
                  <a:tcPr/>
                </a:tc>
                <a:tc>
                  <a:txBody>
                    <a:bodyPr/>
                    <a:lstStyle/>
                    <a:p>
                      <a:r>
                        <a:rPr lang="en-US" dirty="0"/>
                        <a:t>0</a:t>
                      </a:r>
                    </a:p>
                  </a:txBody>
                  <a:tcPr/>
                </a:tc>
                <a:tc>
                  <a:txBody>
                    <a:bodyPr/>
                    <a:lstStyle/>
                    <a:p>
                      <a:r>
                        <a:rPr lang="en-US" dirty="0"/>
                        <a:t>13</a:t>
                      </a:r>
                    </a:p>
                  </a:txBody>
                  <a:tcPr/>
                </a:tc>
                <a:extLst>
                  <a:ext uri="{0D108BD9-81ED-4DB2-BD59-A6C34878D82A}">
                    <a16:rowId xmlns:a16="http://schemas.microsoft.com/office/drawing/2014/main" val="10003"/>
                  </a:ext>
                </a:extLst>
              </a:tr>
              <a:tr h="285552">
                <a:tc>
                  <a:txBody>
                    <a:bodyPr/>
                    <a:lstStyle/>
                    <a:p>
                      <a:r>
                        <a:rPr lang="en-US" dirty="0">
                          <a:solidFill>
                            <a:schemeClr val="tx1"/>
                          </a:solidFill>
                        </a:rPr>
                        <a:t>Strategy 4</a:t>
                      </a:r>
                    </a:p>
                  </a:txBody>
                  <a:tcPr/>
                </a:tc>
                <a:tc>
                  <a:txBody>
                    <a:bodyPr/>
                    <a:lstStyle/>
                    <a:p>
                      <a:r>
                        <a:rPr lang="en-US" dirty="0">
                          <a:solidFill>
                            <a:schemeClr val="tx1"/>
                          </a:solidFill>
                        </a:rPr>
                        <a:t>6</a:t>
                      </a:r>
                    </a:p>
                  </a:txBody>
                  <a:tcPr/>
                </a:tc>
                <a:tc>
                  <a:txBody>
                    <a:bodyPr/>
                    <a:lstStyle/>
                    <a:p>
                      <a:r>
                        <a:rPr lang="en-US" dirty="0"/>
                        <a:t>7</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4724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Heurísticas</a:t>
            </a:r>
            <a:endParaRPr lang="en-US" dirty="0"/>
          </a:p>
        </p:txBody>
      </p:sp>
      <p:sp>
        <p:nvSpPr>
          <p:cNvPr id="3" name="Content Placeholder 2"/>
          <p:cNvSpPr>
            <a:spLocks noGrp="1"/>
          </p:cNvSpPr>
          <p:nvPr>
            <p:ph idx="1"/>
          </p:nvPr>
        </p:nvSpPr>
        <p:spPr>
          <a:xfrm>
            <a:off x="457200" y="1981200"/>
            <a:ext cx="8229600" cy="4144963"/>
          </a:xfrm>
        </p:spPr>
        <p:txBody>
          <a:bodyPr/>
          <a:lstStyle/>
          <a:p>
            <a:pPr algn="just">
              <a:spcBef>
                <a:spcPts val="1200"/>
              </a:spcBef>
              <a:spcAft>
                <a:spcPts val="1200"/>
              </a:spcAft>
            </a:pPr>
            <a:r>
              <a:rPr lang="en-US" sz="2400" dirty="0" err="1"/>
              <a:t>Heurísticas</a:t>
            </a:r>
            <a:r>
              <a:rPr lang="en-US" sz="2400" dirty="0"/>
              <a:t> </a:t>
            </a:r>
            <a:r>
              <a:rPr lang="en-US" sz="2400" dirty="0" err="1"/>
              <a:t>são</a:t>
            </a:r>
            <a:r>
              <a:rPr lang="en-US" sz="2400" dirty="0"/>
              <a:t> </a:t>
            </a:r>
            <a:r>
              <a:rPr lang="en-US" sz="2400" dirty="0" err="1"/>
              <a:t>os</a:t>
            </a:r>
            <a:r>
              <a:rPr lang="en-US" sz="2400" dirty="0"/>
              <a:t> </a:t>
            </a:r>
            <a:r>
              <a:rPr lang="en-US" sz="2400" dirty="0" err="1"/>
              <a:t>processos</a:t>
            </a:r>
            <a:r>
              <a:rPr lang="en-US" sz="2400" dirty="0"/>
              <a:t> </a:t>
            </a:r>
            <a:r>
              <a:rPr lang="en-US" sz="2400" dirty="0" err="1"/>
              <a:t>utilizados</a:t>
            </a:r>
            <a:r>
              <a:rPr lang="en-US" sz="2400" dirty="0"/>
              <a:t> </a:t>
            </a:r>
            <a:r>
              <a:rPr lang="en-US" sz="2400" dirty="0" err="1"/>
              <a:t>pelos</a:t>
            </a:r>
            <a:r>
              <a:rPr lang="en-US" sz="2400" dirty="0"/>
              <a:t> </a:t>
            </a:r>
            <a:r>
              <a:rPr lang="en-US" sz="2400" dirty="0" err="1"/>
              <a:t>gestores</a:t>
            </a:r>
            <a:r>
              <a:rPr lang="en-US" sz="2400" dirty="0"/>
              <a:t> para </a:t>
            </a:r>
            <a:r>
              <a:rPr lang="en-US" sz="2400" dirty="0" err="1"/>
              <a:t>simplificar</a:t>
            </a:r>
            <a:r>
              <a:rPr lang="en-US" sz="2400" dirty="0"/>
              <a:t> </a:t>
            </a:r>
            <a:r>
              <a:rPr lang="en-US" sz="2400" dirty="0" err="1"/>
              <a:t>informação</a:t>
            </a:r>
            <a:r>
              <a:rPr lang="en-US" sz="2400" dirty="0"/>
              <a:t> que é </a:t>
            </a:r>
            <a:r>
              <a:rPr lang="en-US" sz="2400" dirty="0" err="1"/>
              <a:t>complexa</a:t>
            </a:r>
            <a:r>
              <a:rPr lang="en-US" sz="2400" dirty="0"/>
              <a:t>, </a:t>
            </a:r>
            <a:r>
              <a:rPr lang="en-US" sz="2400" dirty="0" err="1"/>
              <a:t>incerta</a:t>
            </a:r>
            <a:r>
              <a:rPr lang="en-US" sz="2400" dirty="0"/>
              <a:t>, </a:t>
            </a:r>
            <a:r>
              <a:rPr lang="en-US" sz="2400" dirty="0" err="1"/>
              <a:t>ou</a:t>
            </a:r>
            <a:r>
              <a:rPr lang="en-US" sz="2400" dirty="0"/>
              <a:t> </a:t>
            </a:r>
            <a:r>
              <a:rPr lang="en-US" sz="2400" dirty="0" err="1"/>
              <a:t>ambígua</a:t>
            </a:r>
            <a:r>
              <a:rPr lang="en-US" sz="2400" dirty="0"/>
              <a:t>. </a:t>
            </a:r>
          </a:p>
          <a:p>
            <a:pPr algn="just">
              <a:spcBef>
                <a:spcPts val="1200"/>
              </a:spcBef>
              <a:spcAft>
                <a:spcPts val="1200"/>
              </a:spcAft>
            </a:pPr>
            <a:r>
              <a:rPr lang="en-US" sz="2400" dirty="0"/>
              <a:t>Estes </a:t>
            </a:r>
            <a:r>
              <a:rPr lang="en-US" sz="2400" dirty="0" err="1"/>
              <a:t>processos</a:t>
            </a:r>
            <a:r>
              <a:rPr lang="en-US" sz="2400" dirty="0"/>
              <a:t> </a:t>
            </a:r>
            <a:r>
              <a:rPr lang="en-US" sz="2400" dirty="0" err="1"/>
              <a:t>podem</a:t>
            </a:r>
            <a:r>
              <a:rPr lang="en-US" sz="2400" dirty="0"/>
              <a:t> </a:t>
            </a:r>
            <a:r>
              <a:rPr lang="en-US" sz="2400" dirty="0" err="1"/>
              <a:t>levar</a:t>
            </a:r>
            <a:r>
              <a:rPr lang="en-US" sz="2400" dirty="0"/>
              <a:t> a </a:t>
            </a:r>
            <a:r>
              <a:rPr lang="en-US" sz="2400" dirty="0" err="1"/>
              <a:t>erros</a:t>
            </a:r>
            <a:r>
              <a:rPr lang="en-US" sz="2400" dirty="0"/>
              <a:t> e </a:t>
            </a:r>
            <a:r>
              <a:rPr lang="en-US" sz="2400" dirty="0" err="1"/>
              <a:t>enviesamentos</a:t>
            </a:r>
            <a:r>
              <a:rPr lang="en-US" sz="2400" dirty="0"/>
              <a:t> no </a:t>
            </a:r>
            <a:r>
              <a:rPr lang="en-US" sz="2400" dirty="0" err="1"/>
              <a:t>processo</a:t>
            </a:r>
            <a:r>
              <a:rPr lang="en-US" sz="2400" dirty="0"/>
              <a:t> de </a:t>
            </a:r>
            <a:r>
              <a:rPr lang="en-US" sz="2400" dirty="0" err="1"/>
              <a:t>tomada</a:t>
            </a:r>
            <a:r>
              <a:rPr lang="en-US" sz="2400" dirty="0"/>
              <a:t> de </a:t>
            </a:r>
            <a:r>
              <a:rPr lang="en-US" sz="2400" dirty="0" err="1"/>
              <a:t>decisão</a:t>
            </a:r>
            <a:r>
              <a:rPr lang="en-US" sz="2400" dirty="0"/>
              <a:t>. </a:t>
            </a:r>
          </a:p>
        </p:txBody>
      </p:sp>
    </p:spTree>
    <p:extLst>
      <p:ext uri="{BB962C8B-B14F-4D97-AF65-F5344CB8AC3E}">
        <p14:creationId xmlns:p14="http://schemas.microsoft.com/office/powerpoint/2010/main" val="1356790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a:r>
              <a:rPr lang="en-US" sz="3600" dirty="0" err="1"/>
              <a:t>Erros</a:t>
            </a:r>
            <a:r>
              <a:rPr lang="en-US" sz="3600" dirty="0"/>
              <a:t> e </a:t>
            </a:r>
            <a:r>
              <a:rPr lang="en-US" sz="3600" dirty="0" err="1"/>
              <a:t>enviesamentos</a:t>
            </a:r>
            <a:r>
              <a:rPr lang="en-US" sz="3600" dirty="0"/>
              <a:t> </a:t>
            </a:r>
            <a:r>
              <a:rPr lang="en-US" sz="3600" dirty="0" err="1"/>
              <a:t>mais</a:t>
            </a:r>
            <a:r>
              <a:rPr lang="en-US" sz="3600" dirty="0"/>
              <a:t> </a:t>
            </a:r>
            <a:r>
              <a:rPr lang="en-US" sz="3600" dirty="0" err="1"/>
              <a:t>comuns</a:t>
            </a:r>
            <a:r>
              <a:rPr lang="en-US" sz="3600" dirty="0"/>
              <a:t> no </a:t>
            </a:r>
            <a:r>
              <a:rPr lang="en-US" sz="3600" dirty="0" err="1"/>
              <a:t>processo</a:t>
            </a:r>
            <a:r>
              <a:rPr lang="en-US" sz="3600" dirty="0"/>
              <a:t> de </a:t>
            </a:r>
            <a:r>
              <a:rPr lang="en-US" sz="3600" dirty="0" err="1"/>
              <a:t>decisão</a:t>
            </a:r>
            <a:endParaRPr lang="en-US" dirty="0"/>
          </a:p>
        </p:txBody>
      </p:sp>
      <p:pic>
        <p:nvPicPr>
          <p:cNvPr id="6" name="Picture 5" descr="The decision-making errors and biases shown are:&#10;• Overconfidence&#10;• Immediate Gratification&#10;• Anchoring Effect&#10;• Selective Perception&#10;• Confirmation&#10;• Framing&#10;• Availability&#10;• Representation&#10;• Randomness&#10;• Sunk Costs&#10;• Self-serving&#10;• Hindsight."/>
          <p:cNvPicPr>
            <a:picLocks noChangeAspect="1"/>
          </p:cNvPicPr>
          <p:nvPr/>
        </p:nvPicPr>
        <p:blipFill>
          <a:blip r:embed="rId3" cstate="print"/>
          <a:stretch>
            <a:fillRect/>
          </a:stretch>
        </p:blipFill>
        <p:spPr>
          <a:xfrm>
            <a:off x="90086" y="1752600"/>
            <a:ext cx="8963827" cy="4256982"/>
          </a:xfrm>
          <a:prstGeom prst="rect">
            <a:avLst/>
          </a:prstGeom>
        </p:spPr>
      </p:pic>
    </p:spTree>
    <p:extLst>
      <p:ext uri="{BB962C8B-B14F-4D97-AF65-F5344CB8AC3E}">
        <p14:creationId xmlns:p14="http://schemas.microsoft.com/office/powerpoint/2010/main" val="73932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Decisão</a:t>
            </a:r>
            <a:r>
              <a:rPr lang="en-US" dirty="0"/>
              <a:t>?</a:t>
            </a:r>
          </a:p>
        </p:txBody>
      </p:sp>
      <p:sp>
        <p:nvSpPr>
          <p:cNvPr id="3" name="Content Placeholder 2"/>
          <p:cNvSpPr>
            <a:spLocks noGrp="1"/>
          </p:cNvSpPr>
          <p:nvPr>
            <p:ph idx="1"/>
          </p:nvPr>
        </p:nvSpPr>
        <p:spPr>
          <a:xfrm>
            <a:off x="457200" y="1600200"/>
            <a:ext cx="2895600" cy="4525963"/>
          </a:xfrm>
        </p:spPr>
        <p:txBody>
          <a:bodyPr/>
          <a:lstStyle/>
          <a:p>
            <a:pPr marL="0" indent="0">
              <a:spcBef>
                <a:spcPts val="0"/>
              </a:spcBef>
              <a:buClrTx/>
              <a:buSzTx/>
              <a:buNone/>
              <a:defRPr/>
            </a:pPr>
            <a:r>
              <a:rPr lang="pt-PT" sz="2400" dirty="0"/>
              <a:t>Uma escolha entre duas ou mais alternativas.</a:t>
            </a:r>
          </a:p>
        </p:txBody>
      </p:sp>
      <p:pic>
        <p:nvPicPr>
          <p:cNvPr id="5" name="Picture 2" descr="A photo of a man and a woman at a laptop store."/>
          <p:cNvPicPr>
            <a:picLocks noChangeAspect="1" noChangeArrowheads="1"/>
          </p:cNvPicPr>
          <p:nvPr/>
        </p:nvPicPr>
        <p:blipFill>
          <a:blip r:embed="rId3" cstate="print"/>
          <a:srcRect/>
          <a:stretch>
            <a:fillRect/>
          </a:stretch>
        </p:blipFill>
        <p:spPr bwMode="auto">
          <a:xfrm>
            <a:off x="3657600" y="1524000"/>
            <a:ext cx="4710536" cy="4367059"/>
          </a:xfrm>
          <a:prstGeom prst="rect">
            <a:avLst/>
          </a:prstGeom>
          <a:noFill/>
          <a:ln w="9525">
            <a:noFill/>
            <a:miter lim="800000"/>
            <a:headEnd/>
            <a:tailEnd/>
          </a:ln>
        </p:spPr>
      </p:pic>
    </p:spTree>
    <p:extLst>
      <p:ext uri="{BB962C8B-B14F-4D97-AF65-F5344CB8AC3E}">
        <p14:creationId xmlns:p14="http://schemas.microsoft.com/office/powerpoint/2010/main" val="137404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0652"/>
          </a:xfrm>
        </p:spPr>
        <p:txBody>
          <a:bodyPr/>
          <a:lstStyle/>
          <a:p>
            <a:r>
              <a:rPr lang="en-US" sz="3200" dirty="0" err="1"/>
              <a:t>Erros</a:t>
            </a:r>
            <a:r>
              <a:rPr lang="en-US" sz="3200" dirty="0"/>
              <a:t> e </a:t>
            </a:r>
            <a:r>
              <a:rPr lang="en-US" sz="3200" dirty="0" err="1"/>
              <a:t>Enviesamentos</a:t>
            </a:r>
            <a:r>
              <a:rPr lang="en-US" sz="3200" dirty="0"/>
              <a:t> </a:t>
            </a:r>
            <a:r>
              <a:rPr lang="en-US" sz="3200" dirty="0" err="1"/>
              <a:t>mais</a:t>
            </a:r>
            <a:r>
              <a:rPr lang="en-US" sz="3200" dirty="0"/>
              <a:t> </a:t>
            </a:r>
            <a:r>
              <a:rPr lang="en-US" sz="3200" dirty="0" err="1"/>
              <a:t>comuns</a:t>
            </a:r>
            <a:r>
              <a:rPr lang="en-US" dirty="0"/>
              <a:t> </a:t>
            </a:r>
            <a:r>
              <a:rPr lang="en-US" sz="1800" b="0" dirty="0"/>
              <a:t>(1 of 4)</a:t>
            </a:r>
            <a:endParaRPr lang="en-US" dirty="0"/>
          </a:p>
        </p:txBody>
      </p:sp>
      <p:sp>
        <p:nvSpPr>
          <p:cNvPr id="3" name="Content Placeholder 2"/>
          <p:cNvSpPr>
            <a:spLocks noGrp="1"/>
          </p:cNvSpPr>
          <p:nvPr>
            <p:ph idx="1"/>
          </p:nvPr>
        </p:nvSpPr>
        <p:spPr>
          <a:xfrm>
            <a:off x="457200" y="1433457"/>
            <a:ext cx="8229600" cy="4129143"/>
          </a:xfrm>
        </p:spPr>
        <p:txBody>
          <a:bodyPr/>
          <a:lstStyle/>
          <a:p>
            <a:pPr algn="just">
              <a:spcBef>
                <a:spcPts val="1200"/>
              </a:spcBef>
              <a:spcAft>
                <a:spcPts val="1200"/>
              </a:spcAft>
            </a:pPr>
            <a:r>
              <a:rPr lang="en-US" sz="2400" dirty="0" err="1"/>
              <a:t>Viés</a:t>
            </a:r>
            <a:r>
              <a:rPr lang="en-US" sz="2400" dirty="0"/>
              <a:t> do </a:t>
            </a:r>
            <a:r>
              <a:rPr lang="en-US" sz="2400" b="1" dirty="0" err="1"/>
              <a:t>Excesso</a:t>
            </a:r>
            <a:r>
              <a:rPr lang="en-US" sz="2400" b="1" dirty="0"/>
              <a:t> de </a:t>
            </a:r>
            <a:r>
              <a:rPr lang="en-US" sz="2400" b="1" dirty="0" err="1"/>
              <a:t>confiança</a:t>
            </a:r>
            <a:r>
              <a:rPr lang="en-US" sz="2400" b="1" dirty="0"/>
              <a:t> </a:t>
            </a:r>
            <a:r>
              <a:rPr lang="en-US" dirty="0"/>
              <a:t>(</a:t>
            </a:r>
            <a:r>
              <a:rPr lang="en-US" i="1" dirty="0"/>
              <a:t>Overconfidence Bias</a:t>
            </a:r>
            <a:r>
              <a:rPr lang="en-US" dirty="0"/>
              <a:t>)</a:t>
            </a:r>
            <a:r>
              <a:rPr lang="en-US" sz="2400" b="1" dirty="0"/>
              <a:t>: </a:t>
            </a:r>
            <a:r>
              <a:rPr lang="en-US" sz="2400" dirty="0"/>
              <a:t>deter </a:t>
            </a:r>
            <a:r>
              <a:rPr lang="en-US" sz="2400" dirty="0" err="1"/>
              <a:t>expectativas</a:t>
            </a:r>
            <a:r>
              <a:rPr lang="en-US" sz="2400" dirty="0"/>
              <a:t> </a:t>
            </a:r>
            <a:r>
              <a:rPr lang="en-US" sz="2400" dirty="0" err="1"/>
              <a:t>irrealisticamente</a:t>
            </a:r>
            <a:r>
              <a:rPr lang="en-US" sz="2400" dirty="0"/>
              <a:t> </a:t>
            </a:r>
            <a:r>
              <a:rPr lang="en-US" sz="2400" dirty="0" err="1"/>
              <a:t>positivas</a:t>
            </a:r>
            <a:r>
              <a:rPr lang="en-US" sz="2400" dirty="0"/>
              <a:t> </a:t>
            </a:r>
            <a:r>
              <a:rPr lang="en-US" sz="2400" dirty="0" err="1"/>
              <a:t>sobre</a:t>
            </a:r>
            <a:r>
              <a:rPr lang="en-US" sz="2400" dirty="0"/>
              <a:t> </a:t>
            </a:r>
            <a:r>
              <a:rPr lang="en-US" sz="2400" dirty="0" err="1"/>
              <a:t>nós</a:t>
            </a:r>
            <a:r>
              <a:rPr lang="en-US" sz="2400" dirty="0"/>
              <a:t> </a:t>
            </a:r>
            <a:r>
              <a:rPr lang="en-US" sz="2400" dirty="0" err="1"/>
              <a:t>próprios</a:t>
            </a:r>
            <a:r>
              <a:rPr lang="en-US" sz="2400" dirty="0"/>
              <a:t> e/</a:t>
            </a:r>
            <a:r>
              <a:rPr lang="en-US" sz="2400" dirty="0" err="1"/>
              <a:t>ou</a:t>
            </a:r>
            <a:r>
              <a:rPr lang="en-US" sz="2400" dirty="0"/>
              <a:t> </a:t>
            </a:r>
            <a:r>
              <a:rPr lang="en-US" sz="2400" dirty="0" err="1"/>
              <a:t>sobre</a:t>
            </a:r>
            <a:r>
              <a:rPr lang="en-US" sz="2400" dirty="0"/>
              <a:t> a </a:t>
            </a:r>
            <a:r>
              <a:rPr lang="en-US" sz="2400" dirty="0" err="1"/>
              <a:t>nossa</a:t>
            </a:r>
            <a:r>
              <a:rPr lang="en-US" sz="2400" dirty="0"/>
              <a:t> performance).</a:t>
            </a:r>
          </a:p>
          <a:p>
            <a:pPr algn="just">
              <a:spcBef>
                <a:spcPts val="1200"/>
              </a:spcBef>
              <a:spcAft>
                <a:spcPts val="1200"/>
              </a:spcAft>
            </a:pPr>
            <a:r>
              <a:rPr lang="en-US" sz="2400" dirty="0" err="1"/>
              <a:t>Viés</a:t>
            </a:r>
            <a:r>
              <a:rPr lang="en-US" sz="2400" dirty="0"/>
              <a:t> da </a:t>
            </a:r>
            <a:r>
              <a:rPr lang="en-US" sz="2400" b="1" dirty="0" err="1"/>
              <a:t>Gratificação</a:t>
            </a:r>
            <a:r>
              <a:rPr lang="en-US" sz="2400" b="1" dirty="0"/>
              <a:t> </a:t>
            </a:r>
            <a:r>
              <a:rPr lang="en-US" sz="2400" b="1" dirty="0" err="1"/>
              <a:t>imediata</a:t>
            </a:r>
            <a:r>
              <a:rPr lang="en-US" sz="2400" b="1" dirty="0"/>
              <a:t> </a:t>
            </a:r>
            <a:r>
              <a:rPr lang="en-US" dirty="0"/>
              <a:t>(Immediate Gratification Bias)</a:t>
            </a:r>
            <a:r>
              <a:rPr lang="en-US" sz="2400" b="1" dirty="0"/>
              <a:t>:</a:t>
            </a:r>
            <a:r>
              <a:rPr lang="en-US" sz="2400" dirty="0"/>
              <a:t> </a:t>
            </a:r>
            <a:r>
              <a:rPr lang="pt-BR" sz="2400" dirty="0"/>
              <a:t>escolher alternativas que oferecem recompensas imediatas e evitem custos imediatos</a:t>
            </a:r>
            <a:r>
              <a:rPr lang="en-US" sz="2400" dirty="0"/>
              <a:t>.</a:t>
            </a:r>
          </a:p>
          <a:p>
            <a:pPr algn="just">
              <a:spcBef>
                <a:spcPts val="1200"/>
              </a:spcBef>
              <a:spcAft>
                <a:spcPts val="1200"/>
              </a:spcAft>
            </a:pPr>
            <a:r>
              <a:rPr lang="en-US" sz="2400" dirty="0" err="1"/>
              <a:t>Viés</a:t>
            </a:r>
            <a:r>
              <a:rPr lang="en-US" sz="2400" dirty="0"/>
              <a:t> do </a:t>
            </a:r>
            <a:r>
              <a:rPr lang="en-US" sz="2400" b="1" dirty="0" err="1"/>
              <a:t>Efeito</a:t>
            </a:r>
            <a:r>
              <a:rPr lang="en-US" sz="2400" b="1" dirty="0"/>
              <a:t> </a:t>
            </a:r>
            <a:r>
              <a:rPr lang="en-US" sz="2400" b="1" dirty="0" err="1"/>
              <a:t>âncora</a:t>
            </a:r>
            <a:r>
              <a:rPr lang="en-US" sz="2400" b="1" dirty="0"/>
              <a:t> </a:t>
            </a:r>
            <a:r>
              <a:rPr lang="en-US" dirty="0"/>
              <a:t>(Anchoring Effect)</a:t>
            </a:r>
            <a:r>
              <a:rPr lang="en-US" sz="2400" dirty="0"/>
              <a:t>: </a:t>
            </a:r>
            <a:r>
              <a:rPr lang="pt-BR" sz="2400" dirty="0"/>
              <a:t>fixação nas informações iniciais, ignorando as informações subsequentes.</a:t>
            </a:r>
            <a:endParaRPr lang="en-US" sz="2400" dirty="0"/>
          </a:p>
        </p:txBody>
      </p:sp>
    </p:spTree>
    <p:extLst>
      <p:ext uri="{BB962C8B-B14F-4D97-AF65-F5344CB8AC3E}">
        <p14:creationId xmlns:p14="http://schemas.microsoft.com/office/powerpoint/2010/main" val="1222183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50652"/>
          </a:xfrm>
        </p:spPr>
        <p:txBody>
          <a:bodyPr/>
          <a:lstStyle/>
          <a:p>
            <a:r>
              <a:rPr lang="en-US" sz="3600" dirty="0" err="1"/>
              <a:t>Erros</a:t>
            </a:r>
            <a:r>
              <a:rPr lang="en-US" sz="3600" dirty="0"/>
              <a:t> e </a:t>
            </a:r>
            <a:r>
              <a:rPr lang="en-US" sz="3600" dirty="0" err="1"/>
              <a:t>Enviesamentos</a:t>
            </a:r>
            <a:r>
              <a:rPr lang="en-US" sz="3600" dirty="0"/>
              <a:t> </a:t>
            </a:r>
            <a:r>
              <a:rPr lang="en-US" sz="3600" dirty="0" err="1"/>
              <a:t>mais</a:t>
            </a:r>
            <a:r>
              <a:rPr lang="en-US" sz="3600" dirty="0"/>
              <a:t> </a:t>
            </a:r>
            <a:r>
              <a:rPr lang="en-US" sz="3600" dirty="0" err="1"/>
              <a:t>comuns</a:t>
            </a:r>
            <a:r>
              <a:rPr lang="en-US" sz="3600" dirty="0"/>
              <a:t> </a:t>
            </a:r>
            <a:r>
              <a:rPr lang="en-US" sz="1800" b="0" dirty="0"/>
              <a:t>(2 of 4)</a:t>
            </a:r>
            <a:endParaRPr lang="en-US" b="0" dirty="0"/>
          </a:p>
        </p:txBody>
      </p:sp>
      <p:sp>
        <p:nvSpPr>
          <p:cNvPr id="3" name="Content Placeholder 2"/>
          <p:cNvSpPr>
            <a:spLocks noGrp="1"/>
          </p:cNvSpPr>
          <p:nvPr>
            <p:ph idx="1"/>
          </p:nvPr>
        </p:nvSpPr>
        <p:spPr>
          <a:xfrm>
            <a:off x="609600" y="1371600"/>
            <a:ext cx="8229600" cy="4495800"/>
          </a:xfrm>
        </p:spPr>
        <p:txBody>
          <a:bodyPr/>
          <a:lstStyle/>
          <a:p>
            <a:pPr algn="just">
              <a:spcBef>
                <a:spcPts val="1200"/>
              </a:spcBef>
              <a:spcAft>
                <a:spcPts val="1200"/>
              </a:spcAft>
            </a:pPr>
            <a:r>
              <a:rPr lang="en-US" sz="2400" dirty="0" err="1"/>
              <a:t>Viés</a:t>
            </a:r>
            <a:r>
              <a:rPr lang="en-US" sz="2400" dirty="0"/>
              <a:t> da </a:t>
            </a:r>
            <a:r>
              <a:rPr lang="en-US" sz="2400" b="1" dirty="0" err="1"/>
              <a:t>Perceção</a:t>
            </a:r>
            <a:r>
              <a:rPr lang="en-US" sz="2400" b="1" dirty="0"/>
              <a:t> </a:t>
            </a:r>
            <a:r>
              <a:rPr lang="en-US" sz="2400" b="1" dirty="0" err="1"/>
              <a:t>seletiva</a:t>
            </a:r>
            <a:r>
              <a:rPr lang="en-US" sz="2400" b="1" dirty="0"/>
              <a:t> </a:t>
            </a:r>
            <a:r>
              <a:rPr lang="en-US" dirty="0"/>
              <a:t>(Selective Perception Bias)</a:t>
            </a:r>
            <a:r>
              <a:rPr lang="en-US" sz="2400" b="1" dirty="0"/>
              <a:t>: </a:t>
            </a:r>
            <a:r>
              <a:rPr lang="pt-BR" sz="2400" dirty="0"/>
              <a:t>selecionar, organizar e interpretar eventos com base nas percepções tendenciosas do decisor.</a:t>
            </a:r>
          </a:p>
          <a:p>
            <a:pPr algn="just">
              <a:spcBef>
                <a:spcPts val="1200"/>
              </a:spcBef>
              <a:spcAft>
                <a:spcPts val="1200"/>
              </a:spcAft>
            </a:pPr>
            <a:r>
              <a:rPr lang="en-US" sz="2400" dirty="0" err="1"/>
              <a:t>Viés</a:t>
            </a:r>
            <a:r>
              <a:rPr lang="en-US" sz="2400" dirty="0"/>
              <a:t> da </a:t>
            </a:r>
            <a:r>
              <a:rPr lang="en-US" sz="2400" b="1" dirty="0" err="1"/>
              <a:t>Confirmação</a:t>
            </a:r>
            <a:r>
              <a:rPr lang="en-US" sz="2400" b="1" dirty="0"/>
              <a:t> </a:t>
            </a:r>
            <a:r>
              <a:rPr lang="en-US" dirty="0"/>
              <a:t>(Confirmation Bias)</a:t>
            </a:r>
            <a:r>
              <a:rPr lang="en-US" sz="2400" b="1" dirty="0"/>
              <a:t>:</a:t>
            </a:r>
            <a:r>
              <a:rPr lang="en-US" sz="2400" dirty="0"/>
              <a:t> </a:t>
            </a:r>
            <a:r>
              <a:rPr lang="pt-BR" sz="2400" dirty="0"/>
              <a:t>procurar informações que reafirmem as escolhas anteriores, enquanto desconta informações contraditórias.</a:t>
            </a:r>
          </a:p>
          <a:p>
            <a:pPr algn="just">
              <a:spcBef>
                <a:spcPts val="1200"/>
              </a:spcBef>
              <a:spcAft>
                <a:spcPts val="1200"/>
              </a:spcAft>
            </a:pPr>
            <a:r>
              <a:rPr lang="en-US" sz="2400" dirty="0" err="1"/>
              <a:t>Viés</a:t>
            </a:r>
            <a:r>
              <a:rPr lang="en-US" sz="2400" dirty="0"/>
              <a:t> de </a:t>
            </a:r>
            <a:r>
              <a:rPr lang="en-US" sz="2400" b="1" dirty="0" err="1"/>
              <a:t>Enquadramento</a:t>
            </a:r>
            <a:r>
              <a:rPr lang="en-US" sz="2400" b="1" dirty="0"/>
              <a:t> </a:t>
            </a:r>
            <a:r>
              <a:rPr lang="en-US" dirty="0"/>
              <a:t>(Framing Bias)</a:t>
            </a:r>
            <a:r>
              <a:rPr lang="en-US" sz="2400" dirty="0"/>
              <a:t>: </a:t>
            </a:r>
            <a:r>
              <a:rPr lang="pt-BR" sz="2400" dirty="0"/>
              <a:t>selecionar e destacar certos aspectos de uma situação, com base numa perspetiva, enquanto ignora outros aspectos porque obrigam a ver a situação sob um ângulo alternativo.</a:t>
            </a:r>
            <a:endParaRPr lang="en-US" sz="2400" dirty="0"/>
          </a:p>
        </p:txBody>
      </p:sp>
    </p:spTree>
    <p:extLst>
      <p:ext uri="{BB962C8B-B14F-4D97-AF65-F5344CB8AC3E}">
        <p14:creationId xmlns:p14="http://schemas.microsoft.com/office/powerpoint/2010/main" val="1594796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0652"/>
          </a:xfrm>
        </p:spPr>
        <p:txBody>
          <a:bodyPr/>
          <a:lstStyle/>
          <a:p>
            <a:r>
              <a:rPr lang="en-US" sz="3600" dirty="0" err="1"/>
              <a:t>Erros</a:t>
            </a:r>
            <a:r>
              <a:rPr lang="en-US" sz="3600" dirty="0"/>
              <a:t> e </a:t>
            </a:r>
            <a:r>
              <a:rPr lang="en-US" sz="3600" dirty="0" err="1"/>
              <a:t>Enviesamentos</a:t>
            </a:r>
            <a:r>
              <a:rPr lang="en-US" sz="3600" dirty="0"/>
              <a:t> </a:t>
            </a:r>
            <a:r>
              <a:rPr lang="en-US" sz="3600" dirty="0" err="1"/>
              <a:t>mais</a:t>
            </a:r>
            <a:r>
              <a:rPr lang="en-US" sz="3600" dirty="0"/>
              <a:t> </a:t>
            </a:r>
            <a:r>
              <a:rPr lang="en-US" sz="3600" dirty="0" err="1"/>
              <a:t>comuns</a:t>
            </a:r>
            <a:r>
              <a:rPr lang="en-US" sz="3600" dirty="0"/>
              <a:t> </a:t>
            </a:r>
            <a:r>
              <a:rPr lang="en-US" sz="1800" b="0" dirty="0"/>
              <a:t>(3 of 4)</a:t>
            </a:r>
            <a:endParaRPr lang="en-US" b="0" dirty="0"/>
          </a:p>
        </p:txBody>
      </p:sp>
      <p:sp>
        <p:nvSpPr>
          <p:cNvPr id="3" name="Content Placeholder 2"/>
          <p:cNvSpPr>
            <a:spLocks noGrp="1"/>
          </p:cNvSpPr>
          <p:nvPr>
            <p:ph idx="1"/>
          </p:nvPr>
        </p:nvSpPr>
        <p:spPr>
          <a:xfrm>
            <a:off x="437213" y="1447800"/>
            <a:ext cx="8229600" cy="3657600"/>
          </a:xfrm>
        </p:spPr>
        <p:txBody>
          <a:bodyPr/>
          <a:lstStyle/>
          <a:p>
            <a:pPr algn="just">
              <a:spcBef>
                <a:spcPts val="1200"/>
              </a:spcBef>
              <a:spcAft>
                <a:spcPts val="1200"/>
              </a:spcAft>
            </a:pPr>
            <a:r>
              <a:rPr lang="pt-BR" sz="2400" dirty="0"/>
              <a:t>Viés da </a:t>
            </a:r>
            <a:r>
              <a:rPr lang="pt-BR" sz="2400" b="1" dirty="0"/>
              <a:t>Disponibilidade</a:t>
            </a:r>
            <a:r>
              <a:rPr lang="pt-BR" sz="2400" dirty="0"/>
              <a:t> </a:t>
            </a:r>
            <a:r>
              <a:rPr lang="pt-BR" dirty="0"/>
              <a:t>(</a:t>
            </a:r>
            <a:r>
              <a:rPr lang="en-US" dirty="0"/>
              <a:t>Availability Bias)</a:t>
            </a:r>
            <a:r>
              <a:rPr lang="en-US" sz="2400" dirty="0"/>
              <a:t>:</a:t>
            </a:r>
            <a:r>
              <a:rPr lang="en-US" sz="2400" b="1" dirty="0"/>
              <a:t> </a:t>
            </a:r>
            <a:r>
              <a:rPr lang="pt-BR" sz="2400" dirty="0"/>
              <a:t>perder a objetividade da decisão ao se concentrar nos eventos mais recentes.</a:t>
            </a:r>
          </a:p>
          <a:p>
            <a:pPr algn="just">
              <a:spcBef>
                <a:spcPts val="1200"/>
              </a:spcBef>
              <a:spcAft>
                <a:spcPts val="1200"/>
              </a:spcAft>
            </a:pPr>
            <a:r>
              <a:rPr lang="pt-BR" sz="2400" dirty="0"/>
              <a:t>Viés da </a:t>
            </a:r>
            <a:r>
              <a:rPr lang="pt-BR" sz="2400" b="1" dirty="0"/>
              <a:t>Representação</a:t>
            </a:r>
            <a:r>
              <a:rPr lang="pt-BR" sz="2400" dirty="0"/>
              <a:t> </a:t>
            </a:r>
            <a:r>
              <a:rPr lang="pt-BR" dirty="0"/>
              <a:t>(</a:t>
            </a:r>
            <a:r>
              <a:rPr lang="en-US" dirty="0"/>
              <a:t>Representation Bias)</a:t>
            </a:r>
            <a:r>
              <a:rPr lang="en-US" sz="2400" dirty="0"/>
              <a:t>: </a:t>
            </a:r>
            <a:r>
              <a:rPr lang="pt-BR" sz="2400" dirty="0"/>
              <a:t>fazer analogias e ver situações idênticas, quando não existem.</a:t>
            </a:r>
          </a:p>
          <a:p>
            <a:pPr algn="just">
              <a:spcBef>
                <a:spcPts val="1200"/>
              </a:spcBef>
              <a:spcAft>
                <a:spcPts val="1200"/>
              </a:spcAft>
            </a:pPr>
            <a:r>
              <a:rPr lang="pt-BR" sz="2400" dirty="0"/>
              <a:t>Viés da </a:t>
            </a:r>
            <a:r>
              <a:rPr lang="pt-BR" sz="2400" b="1" dirty="0"/>
              <a:t>Aleatoriedade</a:t>
            </a:r>
            <a:r>
              <a:rPr lang="pt-BR" sz="2400" dirty="0"/>
              <a:t> </a:t>
            </a:r>
            <a:r>
              <a:rPr lang="pt-BR" dirty="0"/>
              <a:t>(</a:t>
            </a:r>
            <a:r>
              <a:rPr lang="en-US" dirty="0"/>
              <a:t>Randomness Bias)</a:t>
            </a:r>
            <a:r>
              <a:rPr lang="pt-BR" sz="2400" dirty="0"/>
              <a:t>: criando significado infundado a partir de eventos aleatórios.</a:t>
            </a:r>
            <a:endParaRPr lang="en-US" sz="2400" dirty="0"/>
          </a:p>
        </p:txBody>
      </p:sp>
    </p:spTree>
    <p:extLst>
      <p:ext uri="{BB962C8B-B14F-4D97-AF65-F5344CB8AC3E}">
        <p14:creationId xmlns:p14="http://schemas.microsoft.com/office/powerpoint/2010/main" val="1682096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61" y="457200"/>
            <a:ext cx="8229600" cy="550652"/>
          </a:xfrm>
        </p:spPr>
        <p:txBody>
          <a:bodyPr/>
          <a:lstStyle/>
          <a:p>
            <a:r>
              <a:rPr lang="en-US" sz="3600" dirty="0" err="1"/>
              <a:t>Erros</a:t>
            </a:r>
            <a:r>
              <a:rPr lang="en-US" sz="3600" dirty="0"/>
              <a:t> e </a:t>
            </a:r>
            <a:r>
              <a:rPr lang="en-US" sz="3600" dirty="0" err="1"/>
              <a:t>Enviesamentos</a:t>
            </a:r>
            <a:r>
              <a:rPr lang="en-US" sz="3600" dirty="0"/>
              <a:t> </a:t>
            </a:r>
            <a:r>
              <a:rPr lang="en-US" sz="3600" dirty="0" err="1"/>
              <a:t>mais</a:t>
            </a:r>
            <a:r>
              <a:rPr lang="en-US" sz="3600" dirty="0"/>
              <a:t> </a:t>
            </a:r>
            <a:r>
              <a:rPr lang="en-US" sz="3600" dirty="0" err="1"/>
              <a:t>comuns</a:t>
            </a:r>
            <a:r>
              <a:rPr lang="en-US" sz="3600" dirty="0"/>
              <a:t> </a:t>
            </a:r>
            <a:r>
              <a:rPr lang="en-US" sz="1800" b="0" dirty="0"/>
              <a:t>(4 of 4)</a:t>
            </a:r>
            <a:endParaRPr lang="en-US" b="0" dirty="0"/>
          </a:p>
        </p:txBody>
      </p:sp>
      <p:sp>
        <p:nvSpPr>
          <p:cNvPr id="3" name="Content Placeholder 2"/>
          <p:cNvSpPr>
            <a:spLocks noGrp="1"/>
          </p:cNvSpPr>
          <p:nvPr>
            <p:ph idx="1"/>
          </p:nvPr>
        </p:nvSpPr>
        <p:spPr>
          <a:xfrm>
            <a:off x="449705" y="1371600"/>
            <a:ext cx="8229600" cy="4572000"/>
          </a:xfrm>
        </p:spPr>
        <p:txBody>
          <a:bodyPr/>
          <a:lstStyle/>
          <a:p>
            <a:pPr algn="just">
              <a:spcBef>
                <a:spcPts val="1200"/>
              </a:spcBef>
              <a:spcAft>
                <a:spcPts val="1200"/>
              </a:spcAft>
            </a:pPr>
            <a:r>
              <a:rPr lang="en-US" sz="2400" b="1" dirty="0" err="1"/>
              <a:t>Erro</a:t>
            </a:r>
            <a:r>
              <a:rPr lang="en-US" sz="2400" b="1" dirty="0"/>
              <a:t> dos custos </a:t>
            </a:r>
            <a:r>
              <a:rPr lang="en-US" sz="2400" b="1" dirty="0" err="1"/>
              <a:t>afundados</a:t>
            </a:r>
            <a:r>
              <a:rPr lang="en-US" sz="2400" b="1" dirty="0"/>
              <a:t> (Sunk Costs Errors): </a:t>
            </a:r>
            <a:r>
              <a:rPr lang="pt-BR" sz="2400" dirty="0"/>
              <a:t>esquecer que as ações atuais devem ter em conta apenas as consequências futuras e não o que já aconteceu no passado. </a:t>
            </a:r>
          </a:p>
          <a:p>
            <a:pPr algn="just">
              <a:spcBef>
                <a:spcPts val="1200"/>
              </a:spcBef>
              <a:spcAft>
                <a:spcPts val="1200"/>
              </a:spcAft>
            </a:pPr>
            <a:r>
              <a:rPr lang="en-US" sz="2400" b="1" dirty="0" err="1"/>
              <a:t>Viés</a:t>
            </a:r>
            <a:r>
              <a:rPr lang="en-US" sz="2400" b="1" dirty="0"/>
              <a:t> da </a:t>
            </a:r>
            <a:r>
              <a:rPr lang="en-US" sz="2400" b="1" dirty="0" err="1"/>
              <a:t>autoconveniência</a:t>
            </a:r>
            <a:r>
              <a:rPr lang="en-US" sz="2400" b="1" dirty="0"/>
              <a:t> (Self-serving Bias):</a:t>
            </a:r>
            <a:r>
              <a:rPr lang="en-US" sz="2400" dirty="0"/>
              <a:t> </a:t>
            </a:r>
            <a:r>
              <a:rPr lang="pt-BR" sz="2400" dirty="0"/>
              <a:t>receber rapidamente crédito pelos sucessos e culpar os fatores externos pelos fracassos.</a:t>
            </a:r>
          </a:p>
          <a:p>
            <a:pPr algn="just">
              <a:spcBef>
                <a:spcPts val="1200"/>
              </a:spcBef>
              <a:spcAft>
                <a:spcPts val="1200"/>
              </a:spcAft>
            </a:pPr>
            <a:r>
              <a:rPr lang="en-US" sz="2400" b="1" dirty="0" err="1"/>
              <a:t>Viés</a:t>
            </a:r>
            <a:r>
              <a:rPr lang="en-US" sz="2400" b="1" dirty="0"/>
              <a:t> </a:t>
            </a:r>
            <a:r>
              <a:rPr lang="pt-BR" sz="2400" b="1" dirty="0"/>
              <a:t>retrospectivo </a:t>
            </a:r>
            <a:r>
              <a:rPr lang="en-US" sz="2400" b="1" dirty="0"/>
              <a:t>(Hindsight Bias)</a:t>
            </a:r>
            <a:r>
              <a:rPr lang="pt-BR" sz="2400" dirty="0"/>
              <a:t>: acreditar, erradamente, que um evento poderia ter sido previsto dado o conhecimento posterior do resultado. Ex: “Eu sabia!” “Era óbvio!”</a:t>
            </a:r>
            <a:endParaRPr lang="en-US" sz="2400" dirty="0"/>
          </a:p>
        </p:txBody>
      </p:sp>
    </p:spTree>
    <p:extLst>
      <p:ext uri="{BB962C8B-B14F-4D97-AF65-F5344CB8AC3E}">
        <p14:creationId xmlns:p14="http://schemas.microsoft.com/office/powerpoint/2010/main" val="1773281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Linhas</a:t>
            </a:r>
            <a:r>
              <a:rPr lang="en-US" sz="3600" dirty="0"/>
              <a:t> </a:t>
            </a:r>
            <a:r>
              <a:rPr lang="en-US" sz="3600" dirty="0" err="1"/>
              <a:t>orientadoras</a:t>
            </a:r>
            <a:r>
              <a:rPr lang="en-US" sz="3600" dirty="0"/>
              <a:t> para um </a:t>
            </a:r>
            <a:r>
              <a:rPr lang="en-US" sz="3600" dirty="0" err="1"/>
              <a:t>processo</a:t>
            </a:r>
            <a:r>
              <a:rPr lang="en-US" sz="3600" dirty="0"/>
              <a:t> de </a:t>
            </a:r>
            <a:r>
              <a:rPr lang="en-US" sz="3600" dirty="0" err="1"/>
              <a:t>tomada</a:t>
            </a:r>
            <a:r>
              <a:rPr lang="en-US" sz="3600" dirty="0"/>
              <a:t> de </a:t>
            </a:r>
            <a:r>
              <a:rPr lang="en-US" sz="3600" dirty="0" err="1"/>
              <a:t>decisão</a:t>
            </a:r>
            <a:r>
              <a:rPr lang="en-US" sz="3600" dirty="0"/>
              <a:t> </a:t>
            </a:r>
            <a:r>
              <a:rPr lang="en-US" sz="3600" dirty="0" err="1"/>
              <a:t>eficaz</a:t>
            </a:r>
            <a:endParaRPr lang="en-US" dirty="0"/>
          </a:p>
        </p:txBody>
      </p:sp>
      <p:sp>
        <p:nvSpPr>
          <p:cNvPr id="5" name="Rectangle 3"/>
          <p:cNvSpPr txBox="1">
            <a:spLocks/>
          </p:cNvSpPr>
          <p:nvPr/>
        </p:nvSpPr>
        <p:spPr bwMode="auto">
          <a:xfrm>
            <a:off x="424543" y="1676400"/>
            <a:ext cx="8229600" cy="4239833"/>
          </a:xfrm>
          <a:prstGeom prst="rect">
            <a:avLst/>
          </a:prstGeom>
          <a:noFill/>
          <a:ln w="9525">
            <a:noFill/>
            <a:miter lim="800000"/>
            <a:headEnd/>
            <a:tailEnd/>
          </a:ln>
        </p:spPr>
        <p:txBody>
          <a:bodyPr/>
          <a:lstStyle/>
          <a:p>
            <a:pPr marL="342900" indent="-342900" algn="just" eaLnBrk="0" hangingPunct="0">
              <a:spcBef>
                <a:spcPct val="25000"/>
              </a:spcBef>
              <a:buFont typeface="Arial" charset="0"/>
              <a:buChar char="•"/>
            </a:pPr>
            <a:r>
              <a:rPr lang="pt-PT" sz="2200" dirty="0"/>
              <a:t>Perceber as </a:t>
            </a:r>
            <a:r>
              <a:rPr lang="pt-PT" sz="2200" u="sng" dirty="0"/>
              <a:t>diferenças culturais</a:t>
            </a:r>
            <a:r>
              <a:rPr lang="pt-PT" sz="2200" dirty="0"/>
              <a:t>.</a:t>
            </a:r>
          </a:p>
          <a:p>
            <a:pPr marL="342900" indent="-342900" algn="just" eaLnBrk="0" hangingPunct="0">
              <a:spcBef>
                <a:spcPct val="25000"/>
              </a:spcBef>
              <a:buFont typeface="Arial" charset="0"/>
              <a:buChar char="•"/>
            </a:pPr>
            <a:endParaRPr lang="pt-PT" sz="800" dirty="0"/>
          </a:p>
          <a:p>
            <a:pPr marL="342900" indent="-342900" algn="just" eaLnBrk="0" hangingPunct="0">
              <a:spcBef>
                <a:spcPct val="25000"/>
              </a:spcBef>
              <a:buFont typeface="Arial" charset="0"/>
              <a:buChar char="•"/>
            </a:pPr>
            <a:r>
              <a:rPr lang="pt-PT" sz="2200" u="sng" dirty="0"/>
              <a:t>Criar critérios</a:t>
            </a:r>
            <a:r>
              <a:rPr lang="pt-PT" sz="2200" dirty="0"/>
              <a:t> de referência para um bom processo de tomada de decisão.</a:t>
            </a:r>
          </a:p>
          <a:p>
            <a:pPr marL="342900" indent="-342900" algn="just" eaLnBrk="0" hangingPunct="0">
              <a:spcBef>
                <a:spcPct val="25000"/>
              </a:spcBef>
              <a:buFont typeface="Arial" charset="0"/>
              <a:buChar char="•"/>
            </a:pPr>
            <a:endParaRPr lang="pt-PT" sz="800" dirty="0"/>
          </a:p>
          <a:p>
            <a:pPr marL="342900" indent="-342900" algn="just" eaLnBrk="0" hangingPunct="0">
              <a:spcBef>
                <a:spcPct val="25000"/>
              </a:spcBef>
              <a:buFont typeface="Arial" charset="0"/>
              <a:buChar char="•"/>
            </a:pPr>
            <a:r>
              <a:rPr lang="pt-PT" sz="2200" dirty="0"/>
              <a:t>Saber quando é a </a:t>
            </a:r>
            <a:r>
              <a:rPr lang="pt-PT" sz="2200" u="sng" dirty="0"/>
              <a:t>altura de parar e desistir</a:t>
            </a:r>
            <a:r>
              <a:rPr lang="pt-PT" sz="2200" dirty="0"/>
              <a:t> de uma solução/decisão.</a:t>
            </a:r>
          </a:p>
          <a:p>
            <a:pPr marL="342900" indent="-342900" algn="just" eaLnBrk="0" hangingPunct="0">
              <a:spcBef>
                <a:spcPct val="25000"/>
              </a:spcBef>
              <a:buFont typeface="Arial" charset="0"/>
              <a:buChar char="•"/>
            </a:pPr>
            <a:endParaRPr lang="pt-PT" sz="800" dirty="0"/>
          </a:p>
          <a:p>
            <a:pPr marL="342900" indent="-342900" algn="just" eaLnBrk="0" hangingPunct="0">
              <a:spcBef>
                <a:spcPct val="25000"/>
              </a:spcBef>
              <a:buFont typeface="Arial" charset="0"/>
              <a:buChar char="•"/>
            </a:pPr>
            <a:r>
              <a:rPr lang="pt-PT" sz="2200" dirty="0"/>
              <a:t>Usar um </a:t>
            </a:r>
            <a:r>
              <a:rPr lang="pt-PT" sz="2200" u="sng" dirty="0"/>
              <a:t>processo</a:t>
            </a:r>
            <a:r>
              <a:rPr lang="pt-PT" sz="2200" dirty="0"/>
              <a:t> de tomada de decisão que seja </a:t>
            </a:r>
            <a:r>
              <a:rPr lang="pt-PT" sz="2200" u="sng" dirty="0"/>
              <a:t>eficiente</a:t>
            </a:r>
            <a:r>
              <a:rPr lang="pt-PT" sz="2200" dirty="0"/>
              <a:t> e </a:t>
            </a:r>
            <a:r>
              <a:rPr lang="pt-PT" sz="2200" u="sng" dirty="0"/>
              <a:t>eficaz</a:t>
            </a:r>
            <a:r>
              <a:rPr lang="pt-PT" sz="2200" dirty="0"/>
              <a:t>. </a:t>
            </a:r>
          </a:p>
          <a:p>
            <a:pPr marL="342900" indent="-342900" algn="just" eaLnBrk="0" hangingPunct="0">
              <a:spcBef>
                <a:spcPct val="25000"/>
              </a:spcBef>
              <a:buFont typeface="Arial" charset="0"/>
              <a:buChar char="•"/>
            </a:pPr>
            <a:endParaRPr lang="pt-PT" sz="800" dirty="0"/>
          </a:p>
          <a:p>
            <a:pPr marL="342900" indent="-342900" algn="just" eaLnBrk="0" hangingPunct="0">
              <a:spcBef>
                <a:spcPct val="20000"/>
              </a:spcBef>
              <a:buFont typeface="Arial" charset="0"/>
              <a:buChar char="•"/>
            </a:pPr>
            <a:r>
              <a:rPr lang="pt-PT" sz="2200" dirty="0"/>
              <a:t>Construir uma </a:t>
            </a:r>
            <a:r>
              <a:rPr lang="pt-PT" sz="2200" u="sng" dirty="0"/>
              <a:t>organização atenta</a:t>
            </a:r>
            <a:r>
              <a:rPr lang="pt-PT" sz="2200" dirty="0"/>
              <a:t> ao inesperado e capaz de rapidamente se </a:t>
            </a:r>
            <a:r>
              <a:rPr lang="pt-PT" sz="2200" u="sng" dirty="0"/>
              <a:t>adaptar à mudança</a:t>
            </a:r>
            <a:r>
              <a:rPr lang="pt-PT" sz="2200" dirty="0"/>
              <a:t>.</a:t>
            </a:r>
            <a:endParaRPr lang="en-US" sz="2200" dirty="0"/>
          </a:p>
        </p:txBody>
      </p:sp>
    </p:spTree>
    <p:extLst>
      <p:ext uri="{BB962C8B-B14F-4D97-AF65-F5344CB8AC3E}">
        <p14:creationId xmlns:p14="http://schemas.microsoft.com/office/powerpoint/2010/main" val="695482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Design thinking e o </a:t>
            </a:r>
            <a:r>
              <a:rPr lang="en-US" sz="3200" dirty="0" err="1"/>
              <a:t>processo</a:t>
            </a:r>
            <a:r>
              <a:rPr lang="en-US" sz="3200" dirty="0"/>
              <a:t> de </a:t>
            </a:r>
            <a:r>
              <a:rPr lang="en-US" sz="3200" dirty="0" err="1"/>
              <a:t>tomada</a:t>
            </a:r>
            <a:r>
              <a:rPr lang="en-US" sz="3200" dirty="0"/>
              <a:t> de </a:t>
            </a:r>
            <a:r>
              <a:rPr lang="en-US" sz="3200" dirty="0" err="1"/>
              <a:t>decisão</a:t>
            </a:r>
            <a:endParaRPr lang="en-US" dirty="0"/>
          </a:p>
        </p:txBody>
      </p:sp>
      <p:sp>
        <p:nvSpPr>
          <p:cNvPr id="5" name="Slide Number Placeholder 4"/>
          <p:cNvSpPr txBox="1">
            <a:spLocks/>
          </p:cNvSpPr>
          <p:nvPr/>
        </p:nvSpPr>
        <p:spPr>
          <a:xfrm>
            <a:off x="8458200" y="6416675"/>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2 - </a:t>
            </a:r>
            <a:fld id="{1D72EBF8-7CF5-44B7-B2BF-E22DE4D0703D}" type="slidenum">
              <a:rPr lang="en-US" smtClean="0"/>
              <a:pPr/>
              <a:t>45</a:t>
            </a:fld>
            <a:endParaRPr lang="en-US"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4502727" y="1634836"/>
            <a:ext cx="4419600" cy="3843338"/>
          </a:xfrm>
          <a:prstGeom prst="rect">
            <a:avLst/>
          </a:prstGeom>
          <a:noFill/>
          <a:ln w="9525">
            <a:noFill/>
            <a:miter lim="800000"/>
            <a:headEnd/>
            <a:tailEnd/>
          </a:ln>
        </p:spPr>
      </p:pic>
      <p:sp>
        <p:nvSpPr>
          <p:cNvPr id="7" name="Rectangle 3"/>
          <p:cNvSpPr txBox="1">
            <a:spLocks/>
          </p:cNvSpPr>
          <p:nvPr/>
        </p:nvSpPr>
        <p:spPr bwMode="auto">
          <a:xfrm>
            <a:off x="381000" y="1634836"/>
            <a:ext cx="3962400" cy="4525963"/>
          </a:xfrm>
          <a:prstGeom prst="rect">
            <a:avLst/>
          </a:prstGeom>
          <a:noFill/>
          <a:ln w="9525">
            <a:noFill/>
            <a:miter lim="800000"/>
            <a:headEnd/>
            <a:tailEnd/>
          </a:ln>
        </p:spPr>
        <p:txBody>
          <a:bodyPr/>
          <a:lstStyle/>
          <a:p>
            <a:pPr eaLnBrk="0" hangingPunct="0">
              <a:spcBef>
                <a:spcPct val="20000"/>
              </a:spcBef>
            </a:pPr>
            <a:r>
              <a:rPr lang="pt-PT" sz="2800" b="1" dirty="0"/>
              <a:t>Design </a:t>
            </a:r>
            <a:r>
              <a:rPr lang="pt-PT" sz="2800" b="1" dirty="0" err="1"/>
              <a:t>thinking</a:t>
            </a:r>
            <a:r>
              <a:rPr lang="pt-PT" sz="2800" b="1" dirty="0"/>
              <a:t> </a:t>
            </a:r>
          </a:p>
          <a:p>
            <a:pPr eaLnBrk="0" hangingPunct="0">
              <a:spcBef>
                <a:spcPct val="20000"/>
              </a:spcBef>
            </a:pPr>
            <a:endParaRPr lang="pt-PT" sz="800" b="1" dirty="0"/>
          </a:p>
          <a:p>
            <a:pPr eaLnBrk="0" hangingPunct="0">
              <a:spcBef>
                <a:spcPct val="20000"/>
              </a:spcBef>
            </a:pPr>
            <a:r>
              <a:rPr lang="pt-PT" sz="2400" dirty="0"/>
              <a:t>Abordar os problemas de gestão como os designers abordam os problemas de design</a:t>
            </a:r>
            <a:r>
              <a:rPr lang="en-US" sz="2400" dirty="0"/>
              <a:t>.</a:t>
            </a:r>
          </a:p>
        </p:txBody>
      </p:sp>
    </p:spTree>
    <p:extLst>
      <p:ext uri="{BB962C8B-B14F-4D97-AF65-F5344CB8AC3E}">
        <p14:creationId xmlns:p14="http://schemas.microsoft.com/office/powerpoint/2010/main" val="1727738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e o </a:t>
            </a:r>
            <a:r>
              <a:rPr lang="en-US" dirty="0" err="1"/>
              <a:t>processo</a:t>
            </a:r>
            <a:r>
              <a:rPr lang="en-US" dirty="0"/>
              <a:t> de </a:t>
            </a:r>
            <a:r>
              <a:rPr lang="en-US" dirty="0" err="1"/>
              <a:t>tomada</a:t>
            </a:r>
            <a:r>
              <a:rPr lang="en-US" dirty="0"/>
              <a:t> de </a:t>
            </a:r>
            <a:r>
              <a:rPr lang="en-US" dirty="0" err="1"/>
              <a:t>decisão</a:t>
            </a:r>
            <a:endParaRPr lang="en-US" dirty="0"/>
          </a:p>
        </p:txBody>
      </p:sp>
      <p:sp>
        <p:nvSpPr>
          <p:cNvPr id="3" name="Content Placeholder 2"/>
          <p:cNvSpPr>
            <a:spLocks noGrp="1"/>
          </p:cNvSpPr>
          <p:nvPr>
            <p:ph idx="1"/>
          </p:nvPr>
        </p:nvSpPr>
        <p:spPr>
          <a:xfrm>
            <a:off x="457200" y="1905000"/>
            <a:ext cx="8229600" cy="4221163"/>
          </a:xfrm>
        </p:spPr>
        <p:txBody>
          <a:bodyPr/>
          <a:lstStyle/>
          <a:p>
            <a:pPr marL="0" indent="0" algn="just">
              <a:spcBef>
                <a:spcPts val="1200"/>
              </a:spcBef>
              <a:spcAft>
                <a:spcPts val="1200"/>
              </a:spcAft>
              <a:buNone/>
            </a:pPr>
            <a:r>
              <a:rPr lang="en-US" sz="2400" b="1" dirty="0"/>
              <a:t>Big data: </a:t>
            </a:r>
            <a:r>
              <a:rPr lang="en-US" sz="2400" dirty="0"/>
              <a:t>volume </a:t>
            </a:r>
            <a:r>
              <a:rPr lang="en-US" sz="2400" dirty="0" err="1"/>
              <a:t>elevado</a:t>
            </a:r>
            <a:r>
              <a:rPr lang="en-US" sz="2400" dirty="0"/>
              <a:t> de dados </a:t>
            </a:r>
            <a:r>
              <a:rPr lang="en-US" sz="2400" dirty="0" err="1"/>
              <a:t>quantificados</a:t>
            </a:r>
            <a:r>
              <a:rPr lang="en-US" sz="2400" dirty="0"/>
              <a:t> que </a:t>
            </a:r>
            <a:r>
              <a:rPr lang="en-US" sz="2400" dirty="0" err="1"/>
              <a:t>podem</a:t>
            </a:r>
            <a:r>
              <a:rPr lang="en-US" sz="2400" dirty="0"/>
              <a:t> ser </a:t>
            </a:r>
            <a:r>
              <a:rPr lang="en-US" sz="2400" dirty="0" err="1"/>
              <a:t>recolhidos</a:t>
            </a:r>
            <a:r>
              <a:rPr lang="en-US" sz="2400" dirty="0"/>
              <a:t> e </a:t>
            </a:r>
            <a:r>
              <a:rPr lang="en-US" sz="2400" dirty="0" err="1"/>
              <a:t>analisados</a:t>
            </a:r>
            <a:r>
              <a:rPr lang="en-US" sz="2400" dirty="0"/>
              <a:t> por </a:t>
            </a:r>
            <a:r>
              <a:rPr lang="en-US" sz="2400" dirty="0" err="1"/>
              <a:t>processos</a:t>
            </a:r>
            <a:r>
              <a:rPr lang="en-US" sz="2400" dirty="0"/>
              <a:t> </a:t>
            </a:r>
            <a:r>
              <a:rPr lang="en-US" sz="2400" dirty="0" err="1"/>
              <a:t>sofisticados</a:t>
            </a:r>
            <a:r>
              <a:rPr lang="en-US" sz="2400" dirty="0"/>
              <a:t> de </a:t>
            </a:r>
            <a:r>
              <a:rPr lang="en-US" sz="2400" dirty="0" err="1"/>
              <a:t>gestão</a:t>
            </a:r>
            <a:r>
              <a:rPr lang="en-US" sz="2400" dirty="0"/>
              <a:t> de dados.</a:t>
            </a:r>
          </a:p>
          <a:p>
            <a:pPr algn="just">
              <a:spcBef>
                <a:spcPts val="1200"/>
              </a:spcBef>
              <a:spcAft>
                <a:spcPts val="1200"/>
              </a:spcAft>
            </a:pPr>
            <a:r>
              <a:rPr lang="en-US" sz="2400" dirty="0" err="1"/>
              <a:t>Pode</a:t>
            </a:r>
            <a:r>
              <a:rPr lang="en-US" sz="2400" dirty="0"/>
              <a:t> </a:t>
            </a:r>
            <a:r>
              <a:rPr lang="en-US" sz="2400" dirty="0" err="1"/>
              <a:t>ser</a:t>
            </a:r>
            <a:r>
              <a:rPr lang="en-US" sz="2400" dirty="0"/>
              <a:t> </a:t>
            </a:r>
            <a:r>
              <a:rPr lang="en-US" sz="2400" dirty="0" err="1"/>
              <a:t>uma</a:t>
            </a:r>
            <a:r>
              <a:rPr lang="en-US" sz="2400" dirty="0"/>
              <a:t> </a:t>
            </a:r>
            <a:r>
              <a:rPr lang="en-US" sz="2400" dirty="0" err="1"/>
              <a:t>ferramenta</a:t>
            </a:r>
            <a:r>
              <a:rPr lang="en-US" sz="2400" dirty="0"/>
              <a:t> </a:t>
            </a:r>
            <a:r>
              <a:rPr lang="en-US" sz="2400" dirty="0" err="1"/>
              <a:t>poderosa</a:t>
            </a:r>
            <a:r>
              <a:rPr lang="en-US" sz="2400" dirty="0"/>
              <a:t> de </a:t>
            </a:r>
            <a:r>
              <a:rPr lang="en-US" sz="2400" dirty="0" err="1"/>
              <a:t>tomada</a:t>
            </a:r>
            <a:r>
              <a:rPr lang="en-US" sz="2400" dirty="0"/>
              <a:t> de </a:t>
            </a:r>
            <a:r>
              <a:rPr lang="en-US" sz="2400" dirty="0" err="1"/>
              <a:t>decisão</a:t>
            </a:r>
            <a:r>
              <a:rPr lang="en-US" sz="2400" dirty="0"/>
              <a:t>, mas </a:t>
            </a:r>
            <a:r>
              <a:rPr lang="en-US" sz="2400" dirty="0" err="1"/>
              <a:t>recolher</a:t>
            </a:r>
            <a:r>
              <a:rPr lang="en-US" sz="2400" dirty="0"/>
              <a:t> e </a:t>
            </a:r>
            <a:r>
              <a:rPr lang="en-US" sz="2400" dirty="0" err="1"/>
              <a:t>analisar</a:t>
            </a:r>
            <a:r>
              <a:rPr lang="en-US" sz="2400" dirty="0"/>
              <a:t> dados </a:t>
            </a:r>
            <a:r>
              <a:rPr lang="en-US" sz="2400" dirty="0" err="1"/>
              <a:t>só</a:t>
            </a:r>
            <a:r>
              <a:rPr lang="en-US" sz="2400" dirty="0"/>
              <a:t> para </a:t>
            </a:r>
            <a:r>
              <a:rPr lang="en-US" sz="2400" dirty="0" err="1"/>
              <a:t>os</a:t>
            </a:r>
            <a:r>
              <a:rPr lang="en-US" sz="2400" dirty="0"/>
              <a:t> </a:t>
            </a:r>
            <a:r>
              <a:rPr lang="en-US" sz="2400" dirty="0" err="1"/>
              <a:t>ter</a:t>
            </a:r>
            <a:r>
              <a:rPr lang="en-US" sz="2400" dirty="0"/>
              <a:t> é um </a:t>
            </a:r>
            <a:r>
              <a:rPr lang="en-US" sz="2400" dirty="0" err="1"/>
              <a:t>desperdício</a:t>
            </a:r>
            <a:r>
              <a:rPr lang="en-US" sz="2400" dirty="0"/>
              <a:t> de </a:t>
            </a:r>
            <a:r>
              <a:rPr lang="en-US" sz="2400" dirty="0" err="1"/>
              <a:t>esforço</a:t>
            </a:r>
            <a:r>
              <a:rPr lang="en-US" sz="2400" dirty="0"/>
              <a:t>. </a:t>
            </a:r>
          </a:p>
        </p:txBody>
      </p:sp>
    </p:spTree>
    <p:extLst>
      <p:ext uri="{BB962C8B-B14F-4D97-AF65-F5344CB8AC3E}">
        <p14:creationId xmlns:p14="http://schemas.microsoft.com/office/powerpoint/2010/main" val="1542311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C3FA-75E9-4326-866C-2BD946413694}"/>
              </a:ext>
            </a:extLst>
          </p:cNvPr>
          <p:cNvSpPr>
            <a:spLocks noGrp="1"/>
          </p:cNvSpPr>
          <p:nvPr>
            <p:ph type="title"/>
          </p:nvPr>
        </p:nvSpPr>
        <p:spPr>
          <a:xfrm>
            <a:off x="457200" y="141249"/>
            <a:ext cx="8229600" cy="925551"/>
          </a:xfrm>
        </p:spPr>
        <p:txBody>
          <a:bodyPr/>
          <a:lstStyle/>
          <a:p>
            <a:pPr algn="ctr"/>
            <a:r>
              <a:rPr lang="en-US" dirty="0" err="1"/>
              <a:t>Inteligência</a:t>
            </a:r>
            <a:r>
              <a:rPr lang="en-US" dirty="0"/>
              <a:t> Artificial e </a:t>
            </a:r>
            <a:r>
              <a:rPr lang="en-US" i="1" dirty="0"/>
              <a:t>Machine Learning</a:t>
            </a:r>
            <a:endParaRPr lang="en-US" dirty="0"/>
          </a:p>
        </p:txBody>
      </p:sp>
      <p:sp>
        <p:nvSpPr>
          <p:cNvPr id="3" name="Content Placeholder 2">
            <a:extLst>
              <a:ext uri="{FF2B5EF4-FFF2-40B4-BE49-F238E27FC236}">
                <a16:creationId xmlns:a16="http://schemas.microsoft.com/office/drawing/2014/main" id="{F51BD08D-AC3D-41B7-A495-B1F70C7BA70B}"/>
              </a:ext>
            </a:extLst>
          </p:cNvPr>
          <p:cNvSpPr>
            <a:spLocks noGrp="1"/>
          </p:cNvSpPr>
          <p:nvPr>
            <p:ph idx="1"/>
          </p:nvPr>
        </p:nvSpPr>
        <p:spPr>
          <a:xfrm>
            <a:off x="457200" y="1458951"/>
            <a:ext cx="8229600" cy="4103649"/>
          </a:xfrm>
        </p:spPr>
        <p:txBody>
          <a:bodyPr/>
          <a:lstStyle/>
          <a:p>
            <a:pPr algn="just">
              <a:spcBef>
                <a:spcPts val="1200"/>
              </a:spcBef>
              <a:spcAft>
                <a:spcPts val="1200"/>
              </a:spcAft>
            </a:pPr>
            <a:r>
              <a:rPr lang="en-US" sz="2400" dirty="0" err="1"/>
              <a:t>Inteligência</a:t>
            </a:r>
            <a:r>
              <a:rPr lang="en-US" sz="2400" dirty="0"/>
              <a:t> Artificial (IA) – </a:t>
            </a:r>
            <a:r>
              <a:rPr lang="en-US" sz="2400" dirty="0" err="1"/>
              <a:t>usa</a:t>
            </a:r>
            <a:r>
              <a:rPr lang="en-US" sz="2400" dirty="0"/>
              <a:t> a </a:t>
            </a:r>
            <a:r>
              <a:rPr lang="en-US" sz="2400" dirty="0" err="1"/>
              <a:t>capacidade</a:t>
            </a:r>
            <a:r>
              <a:rPr lang="en-US" sz="2400" dirty="0"/>
              <a:t> de </a:t>
            </a:r>
            <a:r>
              <a:rPr lang="en-US" sz="2400" dirty="0" err="1"/>
              <a:t>processamento</a:t>
            </a:r>
            <a:r>
              <a:rPr lang="en-US" sz="2400" dirty="0"/>
              <a:t> dos </a:t>
            </a:r>
            <a:r>
              <a:rPr lang="en-US" sz="2400" dirty="0" err="1"/>
              <a:t>computadores</a:t>
            </a:r>
            <a:r>
              <a:rPr lang="en-US" sz="2400" dirty="0"/>
              <a:t> para resolver </a:t>
            </a:r>
            <a:r>
              <a:rPr lang="en-US" sz="2400" dirty="0" err="1"/>
              <a:t>problemas</a:t>
            </a:r>
            <a:r>
              <a:rPr lang="en-US" sz="2400" dirty="0"/>
              <a:t> </a:t>
            </a:r>
            <a:r>
              <a:rPr lang="en-US" sz="2400" dirty="0" err="1"/>
              <a:t>complexos</a:t>
            </a:r>
            <a:endParaRPr lang="en-US" sz="2400" dirty="0"/>
          </a:p>
          <a:p>
            <a:pPr lvl="1" algn="just">
              <a:spcBef>
                <a:spcPts val="1200"/>
              </a:spcBef>
              <a:spcAft>
                <a:spcPts val="1200"/>
              </a:spcAft>
            </a:pPr>
            <a:r>
              <a:rPr lang="en-US" sz="2000" dirty="0"/>
              <a:t>Os </a:t>
            </a:r>
            <a:r>
              <a:rPr lang="en-US" sz="2000" dirty="0" err="1"/>
              <a:t>sistemas</a:t>
            </a:r>
            <a:r>
              <a:rPr lang="en-US" sz="2000" dirty="0"/>
              <a:t> de IA </a:t>
            </a:r>
            <a:r>
              <a:rPr lang="en-US" sz="2000" dirty="0" err="1"/>
              <a:t>têm</a:t>
            </a:r>
            <a:r>
              <a:rPr lang="en-US" sz="2000" dirty="0"/>
              <a:t> a </a:t>
            </a:r>
            <a:r>
              <a:rPr lang="en-US" sz="2000" dirty="0" err="1"/>
              <a:t>capacidade</a:t>
            </a:r>
            <a:r>
              <a:rPr lang="en-US" sz="2000" dirty="0"/>
              <a:t> de </a:t>
            </a:r>
            <a:r>
              <a:rPr lang="en-US" sz="2000" dirty="0" err="1"/>
              <a:t>aprender</a:t>
            </a:r>
            <a:r>
              <a:rPr lang="en-US" sz="2000" dirty="0"/>
              <a:t> e </a:t>
            </a:r>
            <a:r>
              <a:rPr lang="en-US" sz="2000" dirty="0" err="1"/>
              <a:t>tem</a:t>
            </a:r>
            <a:r>
              <a:rPr lang="en-US" sz="2000" dirty="0"/>
              <a:t> </a:t>
            </a:r>
            <a:r>
              <a:rPr lang="en-US" sz="2000" dirty="0" err="1"/>
              <a:t>permitido</a:t>
            </a:r>
            <a:r>
              <a:rPr lang="en-US" sz="2000" dirty="0"/>
              <a:t> o </a:t>
            </a:r>
            <a:r>
              <a:rPr lang="en-US" sz="2000" dirty="0" err="1"/>
              <a:t>uso</a:t>
            </a:r>
            <a:r>
              <a:rPr lang="en-US" sz="2000" dirty="0"/>
              <a:t> de </a:t>
            </a:r>
            <a:r>
              <a:rPr lang="en-US" sz="2000" dirty="0" err="1"/>
              <a:t>novas</a:t>
            </a:r>
            <a:r>
              <a:rPr lang="en-US" sz="2000" dirty="0"/>
              <a:t> ferramentas para a </a:t>
            </a:r>
            <a:r>
              <a:rPr lang="en-US" sz="2000" dirty="0" err="1"/>
              <a:t>tomada</a:t>
            </a:r>
            <a:r>
              <a:rPr lang="en-US" sz="2000" dirty="0"/>
              <a:t> de </a:t>
            </a:r>
            <a:r>
              <a:rPr lang="en-US" sz="2000" dirty="0" err="1"/>
              <a:t>decisão</a:t>
            </a:r>
            <a:r>
              <a:rPr lang="en-US" sz="2000" dirty="0"/>
              <a:t>:</a:t>
            </a:r>
          </a:p>
          <a:p>
            <a:pPr lvl="2" algn="just"/>
            <a:r>
              <a:rPr lang="en-US" sz="2400" i="1" dirty="0"/>
              <a:t>Machine learning</a:t>
            </a:r>
          </a:p>
          <a:p>
            <a:pPr lvl="2" algn="just"/>
            <a:r>
              <a:rPr lang="en-US" sz="2400" i="1" dirty="0"/>
              <a:t>Deep learning</a:t>
            </a:r>
          </a:p>
          <a:p>
            <a:pPr lvl="2" algn="just"/>
            <a:r>
              <a:rPr lang="en-US" sz="2400" i="1" dirty="0"/>
              <a:t>Analytics</a:t>
            </a:r>
          </a:p>
        </p:txBody>
      </p:sp>
    </p:spTree>
    <p:extLst>
      <p:ext uri="{BB962C8B-B14F-4D97-AF65-F5344CB8AC3E}">
        <p14:creationId xmlns:p14="http://schemas.microsoft.com/office/powerpoint/2010/main" val="3893334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5AD2-48A3-4A18-A43B-9B2A4543C72E}"/>
              </a:ext>
            </a:extLst>
          </p:cNvPr>
          <p:cNvSpPr>
            <a:spLocks noGrp="1"/>
          </p:cNvSpPr>
          <p:nvPr>
            <p:ph type="title"/>
          </p:nvPr>
        </p:nvSpPr>
        <p:spPr>
          <a:xfrm>
            <a:off x="457200" y="457200"/>
            <a:ext cx="8229600" cy="465378"/>
          </a:xfrm>
        </p:spPr>
        <p:txBody>
          <a:bodyPr/>
          <a:lstStyle/>
          <a:p>
            <a:r>
              <a:rPr lang="en-US" sz="3200" i="1" dirty="0"/>
              <a:t>Machine Learning, Deep Learning</a:t>
            </a:r>
            <a:r>
              <a:rPr lang="en-US" sz="3200" dirty="0"/>
              <a:t>, e </a:t>
            </a:r>
            <a:r>
              <a:rPr lang="en-US" sz="3200" i="1" dirty="0"/>
              <a:t>Analytics</a:t>
            </a:r>
          </a:p>
        </p:txBody>
      </p:sp>
      <p:sp>
        <p:nvSpPr>
          <p:cNvPr id="3" name="Content Placeholder 2">
            <a:extLst>
              <a:ext uri="{FF2B5EF4-FFF2-40B4-BE49-F238E27FC236}">
                <a16:creationId xmlns:a16="http://schemas.microsoft.com/office/drawing/2014/main" id="{07C9F420-55FA-4D16-B8CD-DACF26F3F785}"/>
              </a:ext>
            </a:extLst>
          </p:cNvPr>
          <p:cNvSpPr>
            <a:spLocks noGrp="1"/>
          </p:cNvSpPr>
          <p:nvPr>
            <p:ph idx="1"/>
          </p:nvPr>
        </p:nvSpPr>
        <p:spPr>
          <a:xfrm>
            <a:off x="457200" y="1409700"/>
            <a:ext cx="8229600" cy="4038600"/>
          </a:xfrm>
        </p:spPr>
        <p:txBody>
          <a:bodyPr/>
          <a:lstStyle/>
          <a:p>
            <a:pPr algn="just">
              <a:spcBef>
                <a:spcPts val="1200"/>
              </a:spcBef>
              <a:spcAft>
                <a:spcPts val="1200"/>
              </a:spcAft>
            </a:pPr>
            <a:r>
              <a:rPr lang="en-US" sz="2400" b="1" dirty="0"/>
              <a:t>Machine Learning </a:t>
            </a:r>
            <a:r>
              <a:rPr lang="en-US" sz="2400" dirty="0"/>
              <a:t>(ML): </a:t>
            </a:r>
            <a:r>
              <a:rPr lang="pt-BR" sz="2400" dirty="0"/>
              <a:t>um método de análise de dados que automatiza a construção de modelos analíticos.</a:t>
            </a:r>
          </a:p>
          <a:p>
            <a:pPr algn="just">
              <a:spcBef>
                <a:spcPts val="1200"/>
              </a:spcBef>
              <a:spcAft>
                <a:spcPts val="1200"/>
              </a:spcAft>
            </a:pPr>
            <a:r>
              <a:rPr lang="en-US" sz="2400" b="1" dirty="0"/>
              <a:t>Deep Learning</a:t>
            </a:r>
            <a:r>
              <a:rPr lang="en-US" sz="2400" dirty="0"/>
              <a:t>: </a:t>
            </a:r>
            <a:r>
              <a:rPr lang="pt-BR" sz="2400" dirty="0"/>
              <a:t>um subconjunto do ML que usa algoritmos para criar um nível hierárquico de redes neuronais artificiais que simulam a função do cérebro humano.</a:t>
            </a:r>
          </a:p>
          <a:p>
            <a:pPr algn="just">
              <a:spcBef>
                <a:spcPts val="1200"/>
              </a:spcBef>
              <a:spcAft>
                <a:spcPts val="1200"/>
              </a:spcAft>
            </a:pPr>
            <a:r>
              <a:rPr lang="en-US" sz="2400" b="1" dirty="0"/>
              <a:t>Analytics: </a:t>
            </a:r>
            <a:r>
              <a:rPr lang="pt-BR" sz="2400" dirty="0"/>
              <a:t>o uso de matemática, estatística, modelação preditiva e ML para encontrar padrões significativos em um conjunto de dados.</a:t>
            </a:r>
            <a:endParaRPr lang="en-US" sz="2400" dirty="0"/>
          </a:p>
        </p:txBody>
      </p:sp>
    </p:spTree>
    <p:extLst>
      <p:ext uri="{BB962C8B-B14F-4D97-AF65-F5344CB8AC3E}">
        <p14:creationId xmlns:p14="http://schemas.microsoft.com/office/powerpoint/2010/main" val="2589013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C802-7722-4580-AC68-E7470D5ECA3A}"/>
              </a:ext>
            </a:extLst>
          </p:cNvPr>
          <p:cNvSpPr>
            <a:spLocks noGrp="1"/>
          </p:cNvSpPr>
          <p:nvPr>
            <p:ph type="ctrTitle"/>
          </p:nvPr>
        </p:nvSpPr>
        <p:spPr>
          <a:xfrm>
            <a:off x="533400" y="1066800"/>
            <a:ext cx="7620000" cy="1371600"/>
          </a:xfrm>
        </p:spPr>
        <p:txBody>
          <a:bodyPr/>
          <a:lstStyle/>
          <a:p>
            <a:r>
              <a:rPr lang="en-US" dirty="0" err="1"/>
              <a:t>Questão</a:t>
            </a:r>
            <a:r>
              <a:rPr lang="en-US" dirty="0"/>
              <a:t> 03:</a:t>
            </a:r>
            <a:br>
              <a:rPr lang="en-US" dirty="0"/>
            </a:br>
            <a:r>
              <a:rPr lang="en-US" sz="2800" b="0" dirty="0"/>
              <a:t>(</a:t>
            </a:r>
            <a:r>
              <a:rPr lang="en-US" sz="2800" b="0" dirty="0" err="1"/>
              <a:t>Responda</a:t>
            </a:r>
            <a:r>
              <a:rPr lang="en-US" sz="2800" b="0" dirty="0"/>
              <a:t> </a:t>
            </a:r>
            <a:r>
              <a:rPr lang="en-US" sz="2800" b="0" dirty="0" err="1"/>
              <a:t>p.f</a:t>
            </a:r>
            <a:r>
              <a:rPr lang="en-US" sz="2800" b="0" dirty="0"/>
              <a:t>. </a:t>
            </a:r>
            <a:r>
              <a:rPr lang="en-US" sz="2800" b="0" dirty="0" err="1"/>
              <a:t>através</a:t>
            </a:r>
            <a:r>
              <a:rPr lang="en-US" sz="2800" b="0" dirty="0"/>
              <a:t> do </a:t>
            </a:r>
            <a:r>
              <a:rPr lang="en-US" sz="2800" b="0" dirty="0" err="1"/>
              <a:t>Ms</a:t>
            </a:r>
            <a:r>
              <a:rPr lang="en-US" sz="2800" b="0" dirty="0"/>
              <a:t> Teams)</a:t>
            </a:r>
          </a:p>
        </p:txBody>
      </p:sp>
      <p:sp>
        <p:nvSpPr>
          <p:cNvPr id="3" name="Subtitle 2">
            <a:extLst>
              <a:ext uri="{FF2B5EF4-FFF2-40B4-BE49-F238E27FC236}">
                <a16:creationId xmlns:a16="http://schemas.microsoft.com/office/drawing/2014/main" id="{D601EC09-9D4E-4E27-8017-0441449A28D4}"/>
              </a:ext>
            </a:extLst>
          </p:cNvPr>
          <p:cNvSpPr>
            <a:spLocks noGrp="1"/>
          </p:cNvSpPr>
          <p:nvPr>
            <p:ph type="subTitle" idx="1"/>
          </p:nvPr>
        </p:nvSpPr>
        <p:spPr>
          <a:xfrm>
            <a:off x="457200" y="2895600"/>
            <a:ext cx="8229599" cy="4419600"/>
          </a:xfrm>
        </p:spPr>
        <p:txBody>
          <a:bodyPr/>
          <a:lstStyle/>
          <a:p>
            <a:pPr>
              <a:spcBef>
                <a:spcPts val="600"/>
              </a:spcBef>
              <a:spcAft>
                <a:spcPts val="1800"/>
              </a:spcAft>
            </a:pPr>
            <a:r>
              <a:rPr lang="pt-BR" sz="2800" b="1" dirty="0"/>
              <a:t>Qual dos Quatro Estilos de Tomada de Decisão mais se aproxima do seu?</a:t>
            </a:r>
            <a:endParaRPr lang="pt-BR" sz="800" b="1" dirty="0"/>
          </a:p>
          <a:p>
            <a:pPr marL="449263">
              <a:spcBef>
                <a:spcPts val="600"/>
              </a:spcBef>
              <a:spcAft>
                <a:spcPts val="600"/>
              </a:spcAft>
            </a:pPr>
            <a:r>
              <a:rPr lang="pt-PT" sz="2000" b="1" dirty="0"/>
              <a:t>1. Diretivo</a:t>
            </a:r>
          </a:p>
          <a:p>
            <a:pPr marL="449263">
              <a:spcBef>
                <a:spcPts val="600"/>
              </a:spcBef>
              <a:spcAft>
                <a:spcPts val="600"/>
              </a:spcAft>
            </a:pPr>
            <a:r>
              <a:rPr lang="pt-PT" sz="2000" b="1" dirty="0"/>
              <a:t>2. Analítico</a:t>
            </a:r>
          </a:p>
          <a:p>
            <a:pPr marL="449263">
              <a:spcBef>
                <a:spcPts val="600"/>
              </a:spcBef>
              <a:spcAft>
                <a:spcPts val="600"/>
              </a:spcAft>
            </a:pPr>
            <a:r>
              <a:rPr lang="pt-PT" sz="2000" b="1" dirty="0"/>
              <a:t>3. Conceptual </a:t>
            </a:r>
          </a:p>
          <a:p>
            <a:pPr marL="449263">
              <a:spcBef>
                <a:spcPts val="600"/>
              </a:spcBef>
              <a:spcAft>
                <a:spcPts val="600"/>
              </a:spcAft>
            </a:pPr>
            <a:r>
              <a:rPr lang="pt-PT" sz="2000" b="1" dirty="0"/>
              <a:t>4. Comportamental</a:t>
            </a:r>
          </a:p>
          <a:p>
            <a:pPr indent="361950">
              <a:spcBef>
                <a:spcPts val="600"/>
              </a:spcBef>
              <a:spcAft>
                <a:spcPts val="600"/>
              </a:spcAft>
            </a:pPr>
            <a:endParaRPr lang="en-US" b="1" dirty="0"/>
          </a:p>
        </p:txBody>
      </p:sp>
    </p:spTree>
    <p:extLst>
      <p:ext uri="{BB962C8B-B14F-4D97-AF65-F5344CB8AC3E}">
        <p14:creationId xmlns:p14="http://schemas.microsoft.com/office/powerpoint/2010/main" val="279346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 </a:t>
            </a:r>
            <a:r>
              <a:rPr lang="en-US" sz="3600" dirty="0" err="1"/>
              <a:t>Processo</a:t>
            </a:r>
            <a:r>
              <a:rPr lang="en-US" sz="3600" dirty="0"/>
              <a:t> de </a:t>
            </a:r>
            <a:r>
              <a:rPr lang="en-US" sz="3600" dirty="0" err="1"/>
              <a:t>tomada</a:t>
            </a:r>
            <a:r>
              <a:rPr lang="en-US" sz="3600" dirty="0"/>
              <a:t> de </a:t>
            </a:r>
            <a:r>
              <a:rPr lang="en-US" sz="3600" dirty="0" err="1"/>
              <a:t>decisão</a:t>
            </a:r>
            <a:endParaRPr lang="en-US" dirty="0"/>
          </a:p>
        </p:txBody>
      </p:sp>
      <p:pic>
        <p:nvPicPr>
          <p:cNvPr id="5" name="Picture 4" descr="The steps shown in the diagram are as follows:&#10;‒ Identifying a problem&#10;  • &quot;My sales reps need new computers!&quot;&#10;‒ Identifying decision criteria&#10;  • Memory and storage&#10;  • Display quality&#10;  • Battery life&#10;  • Warranty&#10;  • Carrying weight&#10;‒ Allocating weights to the criteria&#10;  • Memory and storage (10)&#10;  • Battery life (8)&#10;  • Carrying weight (6)&#10;  • Warranty (4)&#10;  • Display quality (3)&#10;‒ Developing alternatives&#10;  • HP ProBook&#10;  • Sony VAIO&#10;  • Lenovo IdeaPad&#10;  • Apple MacBook&#10;  • Toshiba Satellite&#10;  • Apple MacBook Air&#10;  • Dell Inspiron&#10;  • HP Pavilion&#10;‒ Analyzing alternatives&#10;  • HP ProBook&#10;  • Sony VAIO&#10;  • Lenovo IdeaPad&#10;  • Apple MacBook&#10;  • Toshiba Satellite&#10;  • Apple MacBook Air&#10;  • Dell Inspiron&#10;  • HP Pavilion&#10;‒ Selecting an alternative&#10;  • HP ProBook&#10;  • Sony VAIO&#10;  • Lenovo IdeaPad&#10;  • Apple MacBook&#10;  • Toshiba Satellite&#10;  • Apple MacBook Air&#10;  • Dell Inspiron (With a check mark to indicate as selected)&#10;  • HP Pavilion&#10;‒ Implementing the alternative&#10;  • Dell Inspiron&#10;‒ Evaluating decision Effectiveness&#10;The process get repeated after evaluating decision effectiveness."/>
          <p:cNvPicPr>
            <a:picLocks noChangeAspect="1"/>
          </p:cNvPicPr>
          <p:nvPr/>
        </p:nvPicPr>
        <p:blipFill>
          <a:blip r:embed="rId3" cstate="print"/>
          <a:stretch>
            <a:fillRect/>
          </a:stretch>
        </p:blipFill>
        <p:spPr>
          <a:xfrm>
            <a:off x="1557419" y="762000"/>
            <a:ext cx="6444342" cy="5638800"/>
          </a:xfrm>
          <a:prstGeom prst="rect">
            <a:avLst/>
          </a:prstGeom>
        </p:spPr>
      </p:pic>
      <p:sp>
        <p:nvSpPr>
          <p:cNvPr id="4" name="Content Placeholder 12">
            <a:extLst>
              <a:ext uri="{FF2B5EF4-FFF2-40B4-BE49-F238E27FC236}">
                <a16:creationId xmlns:a16="http://schemas.microsoft.com/office/drawing/2014/main" id="{55C01DBC-5592-40EC-86C7-7C7BC09716EB}"/>
              </a:ext>
            </a:extLst>
          </p:cNvPr>
          <p:cNvSpPr txBox="1">
            <a:spLocks/>
          </p:cNvSpPr>
          <p:nvPr/>
        </p:nvSpPr>
        <p:spPr>
          <a:xfrm>
            <a:off x="1981200" y="6624403"/>
            <a:ext cx="7392161" cy="304800"/>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800" b="1" dirty="0"/>
              <a:t>Exhibit 2.1 </a:t>
            </a:r>
            <a:r>
              <a:rPr lang="en-US" sz="800" dirty="0"/>
              <a:t>shows the eight steps in the decision-making process. This process is as relevant to personal decisions as it is to corporate decisions.</a:t>
            </a:r>
          </a:p>
        </p:txBody>
      </p:sp>
    </p:spTree>
    <p:extLst>
      <p:ext uri="{BB962C8B-B14F-4D97-AF65-F5344CB8AC3E}">
        <p14:creationId xmlns:p14="http://schemas.microsoft.com/office/powerpoint/2010/main" val="1830057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097280"/>
          </a:xfrm>
        </p:spPr>
        <p:txBody>
          <a:bodyPr/>
          <a:lstStyle/>
          <a:p>
            <a:pPr algn="ctr"/>
            <a:r>
              <a:rPr lang="pt-PT" sz="6600" i="1" dirty="0" err="1"/>
              <a:t>The</a:t>
            </a:r>
            <a:r>
              <a:rPr lang="pt-PT" sz="6600" i="1" dirty="0"/>
              <a:t> </a:t>
            </a:r>
            <a:r>
              <a:rPr lang="pt-PT" sz="6600" i="1" dirty="0" err="1"/>
              <a:t>End</a:t>
            </a:r>
            <a:endParaRPr lang="pt-PT" sz="6600" i="1"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4228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Processo</a:t>
            </a:r>
            <a:r>
              <a:rPr lang="en-US" sz="3600" dirty="0"/>
              <a:t> de </a:t>
            </a:r>
            <a:r>
              <a:rPr lang="en-US" sz="3600" dirty="0" err="1"/>
              <a:t>tomada</a:t>
            </a:r>
            <a:r>
              <a:rPr lang="en-US" sz="3600" dirty="0"/>
              <a:t> de </a:t>
            </a:r>
            <a:r>
              <a:rPr lang="en-US" sz="3600" dirty="0" err="1"/>
              <a:t>decisão</a:t>
            </a:r>
            <a:br>
              <a:rPr lang="en-US" sz="3600" dirty="0"/>
            </a:br>
            <a:r>
              <a:rPr lang="pt-PT" sz="2400" dirty="0"/>
              <a:t>Etapa 1: Identificar o Problema</a:t>
            </a:r>
            <a:endParaRPr lang="en-US" sz="2400" dirty="0"/>
          </a:p>
        </p:txBody>
      </p:sp>
      <p:sp>
        <p:nvSpPr>
          <p:cNvPr id="5" name="Rectangle 3"/>
          <p:cNvSpPr txBox="1">
            <a:spLocks/>
          </p:cNvSpPr>
          <p:nvPr/>
        </p:nvSpPr>
        <p:spPr bwMode="auto">
          <a:xfrm>
            <a:off x="457200" y="1439863"/>
            <a:ext cx="8229600" cy="4525963"/>
          </a:xfrm>
          <a:prstGeom prst="rect">
            <a:avLst/>
          </a:prstGeom>
          <a:noFill/>
          <a:ln w="9525">
            <a:noFill/>
            <a:miter lim="800000"/>
            <a:headEnd/>
            <a:tailEnd/>
          </a:ln>
        </p:spPr>
        <p:txBody>
          <a:bodyPr/>
          <a:lstStyle/>
          <a:p>
            <a:pPr algn="just" eaLnBrk="0" hangingPunct="0">
              <a:spcBef>
                <a:spcPct val="20000"/>
              </a:spcBef>
            </a:pPr>
            <a:endParaRPr lang="pt-PT" sz="1100" dirty="0"/>
          </a:p>
          <a:p>
            <a:pPr algn="just" eaLnBrk="0" hangingPunct="0">
              <a:spcBef>
                <a:spcPct val="20000"/>
              </a:spcBef>
            </a:pPr>
            <a:endParaRPr lang="pt-PT" sz="1100" dirty="0"/>
          </a:p>
          <a:p>
            <a:pPr marL="742950" lvl="1" indent="-285750" algn="just" eaLnBrk="0" hangingPunct="0">
              <a:spcBef>
                <a:spcPct val="20000"/>
              </a:spcBef>
              <a:buFont typeface="Arial" charset="0"/>
              <a:buChar char="–"/>
            </a:pPr>
            <a:r>
              <a:rPr lang="pt-PT" sz="2400" b="1" dirty="0"/>
              <a:t>Problema: </a:t>
            </a:r>
            <a:r>
              <a:rPr lang="pt-PT" sz="2400" dirty="0"/>
              <a:t>um obstáculo que dificulta a obtenção de um resultado desejado </a:t>
            </a:r>
          </a:p>
          <a:p>
            <a:pPr lvl="1" algn="just" eaLnBrk="0" hangingPunct="0">
              <a:spcBef>
                <a:spcPct val="20000"/>
              </a:spcBef>
            </a:pPr>
            <a:endParaRPr lang="pt-PT" sz="800" dirty="0"/>
          </a:p>
          <a:p>
            <a:pPr marL="742950" lvl="1" indent="-285750" algn="just" eaLnBrk="0" hangingPunct="0">
              <a:spcBef>
                <a:spcPct val="20000"/>
              </a:spcBef>
              <a:buFont typeface="Arial" charset="0"/>
              <a:buChar char="–"/>
            </a:pPr>
            <a:r>
              <a:rPr lang="pt-PT" sz="2400" dirty="0"/>
              <a:t>Todas as decisões começam com um problema, uma discrepância entre as condições desejadas e as existentes.</a:t>
            </a:r>
          </a:p>
          <a:p>
            <a:pPr lvl="1" algn="just" eaLnBrk="0" hangingPunct="0">
              <a:spcBef>
                <a:spcPct val="20000"/>
              </a:spcBef>
            </a:pPr>
            <a:endParaRPr lang="pt-PT" sz="2800" dirty="0"/>
          </a:p>
          <a:p>
            <a:pPr marL="1976438" lvl="1" indent="-1519238" algn="just" eaLnBrk="0" hangingPunct="0">
              <a:spcBef>
                <a:spcPct val="20000"/>
              </a:spcBef>
            </a:pPr>
            <a:r>
              <a:rPr lang="pt-PT" sz="2400" b="1" dirty="0"/>
              <a:t>Exemplo:</a:t>
            </a:r>
            <a:r>
              <a:rPr lang="pt-PT" sz="2400" dirty="0"/>
              <a:t> A Joana é uma gestora de vendas e os seus vendedores precisam de novos portáteis.</a:t>
            </a:r>
          </a:p>
        </p:txBody>
      </p:sp>
    </p:spTree>
    <p:extLst>
      <p:ext uri="{BB962C8B-B14F-4D97-AF65-F5344CB8AC3E}">
        <p14:creationId xmlns:p14="http://schemas.microsoft.com/office/powerpoint/2010/main" val="81144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Processo</a:t>
            </a:r>
            <a:r>
              <a:rPr lang="en-US" sz="3200" dirty="0"/>
              <a:t> de </a:t>
            </a:r>
            <a:r>
              <a:rPr lang="en-US" sz="3200" dirty="0" err="1"/>
              <a:t>tomada</a:t>
            </a:r>
            <a:r>
              <a:rPr lang="en-US" sz="3200" dirty="0"/>
              <a:t> de </a:t>
            </a:r>
            <a:r>
              <a:rPr lang="en-US" sz="3200" dirty="0" err="1"/>
              <a:t>decisão</a:t>
            </a:r>
            <a:br>
              <a:rPr lang="en-US" dirty="0"/>
            </a:br>
            <a:r>
              <a:rPr lang="pt-PT" sz="2400" dirty="0"/>
              <a:t>Etapa 2: Identificar os Critérios de Decisão</a:t>
            </a:r>
            <a:endParaRPr lang="en-US" sz="2400" dirty="0"/>
          </a:p>
        </p:txBody>
      </p:sp>
      <p:sp>
        <p:nvSpPr>
          <p:cNvPr id="5" name="Rectangle 3"/>
          <p:cNvSpPr txBox="1">
            <a:spLocks/>
          </p:cNvSpPr>
          <p:nvPr/>
        </p:nvSpPr>
        <p:spPr bwMode="auto">
          <a:xfrm>
            <a:off x="466165" y="1452282"/>
            <a:ext cx="8458200" cy="4525963"/>
          </a:xfrm>
          <a:prstGeom prst="rect">
            <a:avLst/>
          </a:prstGeom>
          <a:noFill/>
          <a:ln w="9525">
            <a:noFill/>
            <a:miter lim="800000"/>
            <a:headEnd/>
            <a:tailEnd/>
          </a:ln>
        </p:spPr>
        <p:txBody>
          <a:bodyPr/>
          <a:lstStyle/>
          <a:p>
            <a:pPr marL="268288" indent="-268288" algn="just" eaLnBrk="0" hangingPunct="0">
              <a:spcBef>
                <a:spcPct val="20000"/>
              </a:spcBef>
              <a:tabLst>
                <a:tab pos="268288" algn="l"/>
              </a:tabLst>
            </a:pPr>
            <a:endParaRPr lang="pt-PT" sz="2400" dirty="0"/>
          </a:p>
          <a:p>
            <a:pPr marL="268288" indent="-268288" algn="just" eaLnBrk="0" hangingPunct="0">
              <a:spcBef>
                <a:spcPct val="20000"/>
              </a:spcBef>
              <a:tabLst>
                <a:tab pos="268288" algn="l"/>
              </a:tabLst>
            </a:pPr>
            <a:endParaRPr lang="pt-PT" sz="2400" dirty="0"/>
          </a:p>
          <a:p>
            <a:pPr marL="268288" indent="-268288" algn="just" eaLnBrk="0" hangingPunct="0">
              <a:spcBef>
                <a:spcPct val="20000"/>
              </a:spcBef>
              <a:tabLst>
                <a:tab pos="268288" algn="l"/>
              </a:tabLst>
            </a:pPr>
            <a:r>
              <a:rPr lang="pt-PT" sz="2400" dirty="0"/>
              <a:t>- Critérios de decisão: são fatores que são importantes (relevantes) para resolver o problema.</a:t>
            </a:r>
          </a:p>
          <a:p>
            <a:pPr algn="just" eaLnBrk="0" hangingPunct="0">
              <a:spcBef>
                <a:spcPct val="20000"/>
              </a:spcBef>
            </a:pPr>
            <a:endParaRPr lang="pt-PT" sz="2400" dirty="0"/>
          </a:p>
          <a:p>
            <a:pPr marL="1441450" indent="-1441450" algn="just" eaLnBrk="0" hangingPunct="0">
              <a:spcBef>
                <a:spcPct val="20000"/>
              </a:spcBef>
            </a:pPr>
            <a:endParaRPr lang="pt-PT" sz="2400" b="1" dirty="0"/>
          </a:p>
          <a:p>
            <a:pPr marL="1441450" indent="-1441450" algn="just" eaLnBrk="0" hangingPunct="0">
              <a:spcBef>
                <a:spcPct val="20000"/>
              </a:spcBef>
            </a:pPr>
            <a:r>
              <a:rPr lang="pt-PT" sz="2400" b="1" dirty="0"/>
              <a:t>Exemplo: </a:t>
            </a:r>
            <a:r>
              <a:rPr lang="pt-PT" sz="2400" dirty="0"/>
              <a:t>A Joana decide que a memória e capacidade de armazenamento, a qualidade do ecrã, a duração da bateria, garantia e o peso são os critérios relevantes para a sua decisão.</a:t>
            </a:r>
          </a:p>
        </p:txBody>
      </p:sp>
    </p:spTree>
    <p:extLst>
      <p:ext uri="{BB962C8B-B14F-4D97-AF65-F5344CB8AC3E}">
        <p14:creationId xmlns:p14="http://schemas.microsoft.com/office/powerpoint/2010/main" val="21329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lstStyle/>
          <a:p>
            <a:r>
              <a:rPr lang="en-US" sz="3200" dirty="0" err="1"/>
              <a:t>Processo</a:t>
            </a:r>
            <a:r>
              <a:rPr lang="en-US" sz="3200" dirty="0"/>
              <a:t> de </a:t>
            </a:r>
            <a:r>
              <a:rPr lang="en-US" sz="3200" dirty="0" err="1"/>
              <a:t>tomada</a:t>
            </a:r>
            <a:r>
              <a:rPr lang="en-US" sz="3200" dirty="0"/>
              <a:t> de </a:t>
            </a:r>
            <a:r>
              <a:rPr lang="en-US" sz="3200" dirty="0" err="1"/>
              <a:t>decisão</a:t>
            </a:r>
            <a:br>
              <a:rPr lang="en-US" dirty="0"/>
            </a:br>
            <a:r>
              <a:rPr lang="pt-PT" sz="2400" dirty="0"/>
              <a:t>Etapa 3: Atribuir uma ponderação para cada um dos critérios</a:t>
            </a:r>
            <a:endParaRPr lang="en-US" sz="2400" dirty="0"/>
          </a:p>
        </p:txBody>
      </p:sp>
      <p:sp>
        <p:nvSpPr>
          <p:cNvPr id="5" name="Rectangle 3"/>
          <p:cNvSpPr txBox="1">
            <a:spLocks/>
          </p:cNvSpPr>
          <p:nvPr/>
        </p:nvSpPr>
        <p:spPr bwMode="auto">
          <a:xfrm>
            <a:off x="152400" y="1752600"/>
            <a:ext cx="8458200" cy="39624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endParaRPr lang="pt-PT" sz="800" dirty="0"/>
          </a:p>
          <a:p>
            <a:pPr marL="814387" indent="-457200" algn="just" eaLnBrk="0" hangingPunct="0">
              <a:spcBef>
                <a:spcPct val="20000"/>
              </a:spcBef>
              <a:buFontTx/>
              <a:buChar char="-"/>
            </a:pPr>
            <a:r>
              <a:rPr lang="pt-PT" sz="2400" dirty="0"/>
              <a:t>Se os critérios relevantes não são igualmente importantes, o decisor deve atribuir um peso diferenciado para cada critério. Um peso que permita acomodar essas diferentes prioridades, na tomada de decisão.</a:t>
            </a:r>
          </a:p>
          <a:p>
            <a:pPr marL="814387" indent="-457200" algn="just" eaLnBrk="0" hangingPunct="0">
              <a:spcBef>
                <a:spcPct val="20000"/>
              </a:spcBef>
              <a:buFontTx/>
              <a:buChar char="-"/>
            </a:pPr>
            <a:endParaRPr lang="pt-PT" sz="800" dirty="0"/>
          </a:p>
          <a:p>
            <a:pPr marL="814387" indent="-457200" algn="just" eaLnBrk="0" hangingPunct="0">
              <a:spcBef>
                <a:spcPct val="20000"/>
              </a:spcBef>
              <a:buFontTx/>
              <a:buChar char="-"/>
              <a:tabLst>
                <a:tab pos="806450" algn="l"/>
              </a:tabLst>
            </a:pPr>
            <a:r>
              <a:rPr lang="pt-PT" sz="2400" dirty="0"/>
              <a:t>Os critérios ponderados para o nosso </a:t>
            </a:r>
            <a:r>
              <a:rPr lang="pt-PT" sz="2400" b="1" dirty="0"/>
              <a:t>exemplo</a:t>
            </a:r>
            <a:r>
              <a:rPr lang="pt-PT" sz="2400" dirty="0"/>
              <a:t> são mostrados na Figura 2-2.</a:t>
            </a:r>
          </a:p>
        </p:txBody>
      </p:sp>
    </p:spTree>
    <p:extLst>
      <p:ext uri="{BB962C8B-B14F-4D97-AF65-F5344CB8AC3E}">
        <p14:creationId xmlns:p14="http://schemas.microsoft.com/office/powerpoint/2010/main" val="96973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sz="3600" dirty="0" err="1"/>
              <a:t>Critérios</a:t>
            </a:r>
            <a:r>
              <a:rPr lang="en-US" sz="3600" dirty="0"/>
              <a:t> de </a:t>
            </a:r>
            <a:r>
              <a:rPr lang="en-US" sz="3600" dirty="0" err="1"/>
              <a:t>decisão</a:t>
            </a:r>
            <a:r>
              <a:rPr lang="en-US" sz="3600" dirty="0"/>
              <a:t> </a:t>
            </a:r>
            <a:r>
              <a:rPr lang="en-US" sz="3600" dirty="0" err="1"/>
              <a:t>relevantes</a:t>
            </a:r>
            <a:endParaRPr lang="en-US" dirty="0"/>
          </a:p>
        </p:txBody>
      </p:sp>
      <p:graphicFrame>
        <p:nvGraphicFramePr>
          <p:cNvPr id="6" name="Table 5" descr="Header: Criterion, Weight"/>
          <p:cNvGraphicFramePr>
            <a:graphicFrameLocks noGrp="1"/>
          </p:cNvGraphicFramePr>
          <p:nvPr>
            <p:extLst>
              <p:ext uri="{D42A27DB-BD31-4B8C-83A1-F6EECF244321}">
                <p14:modId xmlns:p14="http://schemas.microsoft.com/office/powerpoint/2010/main" val="603963562"/>
              </p:ext>
            </p:extLst>
          </p:nvPr>
        </p:nvGraphicFramePr>
        <p:xfrm>
          <a:off x="914400" y="1752600"/>
          <a:ext cx="7162800" cy="3276600"/>
        </p:xfrm>
        <a:graphic>
          <a:graphicData uri="http://schemas.openxmlformats.org/drawingml/2006/table">
            <a:tbl>
              <a:tblPr firstRow="1" bandRow="1">
                <a:tableStyleId>{3B4B98B0-60AC-42C2-AFA5-B58CD77FA1E5}</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46100">
                <a:tc>
                  <a:txBody>
                    <a:bodyPr/>
                    <a:lstStyle/>
                    <a:p>
                      <a:r>
                        <a:rPr lang="en-US" dirty="0"/>
                        <a:t>Criterion</a:t>
                      </a:r>
                    </a:p>
                  </a:txBody>
                  <a:tcPr/>
                </a:tc>
                <a:tc>
                  <a:txBody>
                    <a:bodyPr/>
                    <a:lstStyle/>
                    <a:p>
                      <a:r>
                        <a:rPr lang="en-US" dirty="0"/>
                        <a:t>Weight</a:t>
                      </a:r>
                    </a:p>
                  </a:txBody>
                  <a:tcPr/>
                </a:tc>
                <a:extLst>
                  <a:ext uri="{0D108BD9-81ED-4DB2-BD59-A6C34878D82A}">
                    <a16:rowId xmlns:a16="http://schemas.microsoft.com/office/drawing/2014/main" val="10000"/>
                  </a:ext>
                </a:extLst>
              </a:tr>
              <a:tr h="546100">
                <a:tc>
                  <a:txBody>
                    <a:bodyPr/>
                    <a:lstStyle/>
                    <a:p>
                      <a:r>
                        <a:rPr lang="en-US" dirty="0"/>
                        <a:t>Memory</a:t>
                      </a:r>
                      <a:r>
                        <a:rPr lang="en-US" baseline="0" dirty="0"/>
                        <a:t> and storage</a:t>
                      </a:r>
                      <a:endParaRPr lang="en-US" dirty="0"/>
                    </a:p>
                  </a:txBody>
                  <a:tcPr/>
                </a:tc>
                <a:tc>
                  <a:txBody>
                    <a:bodyPr/>
                    <a:lstStyle/>
                    <a:p>
                      <a:r>
                        <a:rPr lang="en-US" dirty="0"/>
                        <a:t>10</a:t>
                      </a:r>
                    </a:p>
                  </a:txBody>
                  <a:tcPr/>
                </a:tc>
                <a:extLst>
                  <a:ext uri="{0D108BD9-81ED-4DB2-BD59-A6C34878D82A}">
                    <a16:rowId xmlns:a16="http://schemas.microsoft.com/office/drawing/2014/main" val="10001"/>
                  </a:ext>
                </a:extLst>
              </a:tr>
              <a:tr h="546100">
                <a:tc>
                  <a:txBody>
                    <a:bodyPr/>
                    <a:lstStyle/>
                    <a:p>
                      <a:r>
                        <a:rPr lang="en-US" dirty="0"/>
                        <a:t>Battery life</a:t>
                      </a:r>
                    </a:p>
                  </a:txBody>
                  <a:tcPr/>
                </a:tc>
                <a:tc>
                  <a:txBody>
                    <a:bodyPr/>
                    <a:lstStyle/>
                    <a:p>
                      <a:r>
                        <a:rPr lang="en-US" dirty="0"/>
                        <a:t>8</a:t>
                      </a:r>
                    </a:p>
                  </a:txBody>
                  <a:tcPr/>
                </a:tc>
                <a:extLst>
                  <a:ext uri="{0D108BD9-81ED-4DB2-BD59-A6C34878D82A}">
                    <a16:rowId xmlns:a16="http://schemas.microsoft.com/office/drawing/2014/main" val="10002"/>
                  </a:ext>
                </a:extLst>
              </a:tr>
              <a:tr h="546100">
                <a:tc>
                  <a:txBody>
                    <a:bodyPr/>
                    <a:lstStyle/>
                    <a:p>
                      <a:r>
                        <a:rPr lang="en-US" dirty="0"/>
                        <a:t>Carrying weight</a:t>
                      </a:r>
                    </a:p>
                  </a:txBody>
                  <a:tcPr/>
                </a:tc>
                <a:tc>
                  <a:txBody>
                    <a:bodyPr/>
                    <a:lstStyle/>
                    <a:p>
                      <a:r>
                        <a:rPr lang="en-US" dirty="0"/>
                        <a:t>6</a:t>
                      </a:r>
                    </a:p>
                  </a:txBody>
                  <a:tcPr/>
                </a:tc>
                <a:extLst>
                  <a:ext uri="{0D108BD9-81ED-4DB2-BD59-A6C34878D82A}">
                    <a16:rowId xmlns:a16="http://schemas.microsoft.com/office/drawing/2014/main" val="10003"/>
                  </a:ext>
                </a:extLst>
              </a:tr>
              <a:tr h="546100">
                <a:tc>
                  <a:txBody>
                    <a:bodyPr/>
                    <a:lstStyle/>
                    <a:p>
                      <a:r>
                        <a:rPr lang="en-US" dirty="0"/>
                        <a:t>Warranty</a:t>
                      </a:r>
                    </a:p>
                  </a:txBody>
                  <a:tcPr/>
                </a:tc>
                <a:tc>
                  <a:txBody>
                    <a:bodyPr/>
                    <a:lstStyle/>
                    <a:p>
                      <a:r>
                        <a:rPr lang="en-US" dirty="0"/>
                        <a:t>4</a:t>
                      </a:r>
                    </a:p>
                  </a:txBody>
                  <a:tcPr/>
                </a:tc>
                <a:extLst>
                  <a:ext uri="{0D108BD9-81ED-4DB2-BD59-A6C34878D82A}">
                    <a16:rowId xmlns:a16="http://schemas.microsoft.com/office/drawing/2014/main" val="10004"/>
                  </a:ext>
                </a:extLst>
              </a:tr>
              <a:tr h="546100">
                <a:tc>
                  <a:txBody>
                    <a:bodyPr/>
                    <a:lstStyle/>
                    <a:p>
                      <a:r>
                        <a:rPr lang="en-US" dirty="0"/>
                        <a:t>Display quality</a:t>
                      </a:r>
                    </a:p>
                  </a:txBody>
                  <a:tcPr/>
                </a:tc>
                <a:tc>
                  <a:txBody>
                    <a:bodyPr/>
                    <a:lstStyle/>
                    <a:p>
                      <a:r>
                        <a:rPr lang="en-US" dirty="0"/>
                        <a:t>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514396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17444</TotalTime>
  <Words>6441</Words>
  <Application>Microsoft Office PowerPoint</Application>
  <PresentationFormat>On-screen Show (4:3)</PresentationFormat>
  <Paragraphs>563</Paragraphs>
  <Slides>50</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Times New Roman</vt:lpstr>
      <vt:lpstr>Verdana</vt:lpstr>
      <vt:lpstr>Wingdings</vt:lpstr>
      <vt:lpstr>508 Lecture</vt:lpstr>
      <vt:lpstr>Management</vt:lpstr>
      <vt:lpstr>Objetivos</vt:lpstr>
      <vt:lpstr>Seja um Melhor Decisor</vt:lpstr>
      <vt:lpstr>Decisão?</vt:lpstr>
      <vt:lpstr>O Processo de tomada de decisão</vt:lpstr>
      <vt:lpstr>Processo de tomada de decisão Etapa 1: Identificar o Problema</vt:lpstr>
      <vt:lpstr>Processo de tomada de decisão Etapa 2: Identificar os Critérios de Decisão</vt:lpstr>
      <vt:lpstr>Processo de tomada de decisão Etapa 3: Atribuir uma ponderação para cada um dos critérios</vt:lpstr>
      <vt:lpstr>Critérios de decisão relevantes</vt:lpstr>
      <vt:lpstr>Processo de tomada de decisão Etapa 4: Desenvolver as Alternativas</vt:lpstr>
      <vt:lpstr>Processo de tomada de decisão Etapa 5: Análise das Alternativas</vt:lpstr>
      <vt:lpstr>Alternativas</vt:lpstr>
      <vt:lpstr>Processo de tomada de decisão Etapa 6: Seleção da melhor Alternativa</vt:lpstr>
      <vt:lpstr>Avaliação das Alternativas</vt:lpstr>
      <vt:lpstr>Processo de tomada de decisão Etapa 7: Implementar a melhor Alternativa</vt:lpstr>
      <vt:lpstr>Processo de tomada de decisão Etapa 8: Avaliação da eficácia da decisão</vt:lpstr>
      <vt:lpstr>Exemplo de decisões de gestão: Planeamento e Organização</vt:lpstr>
      <vt:lpstr>Exemplo de decisões de gestão: Liderança e Controlo</vt:lpstr>
      <vt:lpstr>Modos de tomada de decisão: A Racionalidade</vt:lpstr>
      <vt:lpstr>Modos de tomada de decisão: Racionalidade limitada</vt:lpstr>
      <vt:lpstr>Bounded rationality model (Herbert Simon)</vt:lpstr>
      <vt:lpstr>Modos de tomada de decisão: Intuição</vt:lpstr>
      <vt:lpstr>O que é a intuição?</vt:lpstr>
      <vt:lpstr>Modos de tomada de decisão: Baseada na evidência</vt:lpstr>
      <vt:lpstr>Crowdsourcing</vt:lpstr>
      <vt:lpstr>Tipos de decisões: problemas estruturados e decisões programadas</vt:lpstr>
      <vt:lpstr>Tipos de decisões programadas</vt:lpstr>
      <vt:lpstr>Tipos de decisões: problemas não estruturados e decisões não programadas</vt:lpstr>
      <vt:lpstr>Decisões programadas  vs. Decisões não programadas</vt:lpstr>
      <vt:lpstr>Estilos de Tomada de Decisão</vt:lpstr>
      <vt:lpstr>Os Quatro Estilos de Tomada de Decisão</vt:lpstr>
      <vt:lpstr>Os Quatro Estilos de Tomada de Decisão</vt:lpstr>
      <vt:lpstr>Condições /contexto do processo de decisão</vt:lpstr>
      <vt:lpstr>Gestão do Risco</vt:lpstr>
      <vt:lpstr>Valor Esperado</vt:lpstr>
      <vt:lpstr>Matrix de Resultados</vt:lpstr>
      <vt:lpstr>Matriz de Arrependimento</vt:lpstr>
      <vt:lpstr>Heurísticas</vt:lpstr>
      <vt:lpstr>Erros e enviesamentos mais comuns no processo de decisão</vt:lpstr>
      <vt:lpstr>Erros e Enviesamentos mais comuns (1 of 4)</vt:lpstr>
      <vt:lpstr>Erros e Enviesamentos mais comuns (2 of 4)</vt:lpstr>
      <vt:lpstr>Erros e Enviesamentos mais comuns (3 of 4)</vt:lpstr>
      <vt:lpstr>Erros e Enviesamentos mais comuns (4 of 4)</vt:lpstr>
      <vt:lpstr>Linhas orientadoras para um processo de tomada de decisão eficaz</vt:lpstr>
      <vt:lpstr>Design thinking e o processo de tomada de decisão</vt:lpstr>
      <vt:lpstr>Big Data e o processo de tomada de decisão</vt:lpstr>
      <vt:lpstr>Inteligência Artificial e Machine Learning</vt:lpstr>
      <vt:lpstr>Machine Learning, Deep Learning, e Analytics</vt:lpstr>
      <vt:lpstr>Questão 03: (Responda p.f. através do Ms Teams)</vt:lpstr>
      <vt:lpstr>The End</vt:lpstr>
    </vt:vector>
  </TitlesOfParts>
  <Manager/>
  <Company>Cenveo Publisher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2: Making Decisions</dc:subject>
  <dc:creator>Stephen P. Robbins and Mary Coulter</dc:creator>
  <cp:keywords>Management</cp:keywords>
  <dc:description/>
  <cp:lastModifiedBy>Ricardo Belchior</cp:lastModifiedBy>
  <cp:revision>514</cp:revision>
  <dcterms:created xsi:type="dcterms:W3CDTF">2014-07-14T20:04:21Z</dcterms:created>
  <dcterms:modified xsi:type="dcterms:W3CDTF">2020-10-19T10:22:38Z</dcterms:modified>
  <cp:category/>
</cp:coreProperties>
</file>